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8" d="100"/>
          <a:sy n="78" d="100"/>
        </p:scale>
        <p:origin x="82" y="80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172B1E-EFBE-4F35-9D5E-4C45443DF9E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4599069-8D65-4DCD-828D-CB653298A9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A4BE2FE-DB5A-450E-AE76-4AB3014A20B4}"/>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5" name="Fußzeilenplatzhalter 4">
            <a:extLst>
              <a:ext uri="{FF2B5EF4-FFF2-40B4-BE49-F238E27FC236}">
                <a16:creationId xmlns:a16="http://schemas.microsoft.com/office/drawing/2014/main" id="{3E01A463-C100-4DED-8B94-DE7098B122F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D077F40-ECE7-4ABB-B684-50691922E507}"/>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276739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0A295F-7D6B-4DFE-B2C6-D8A7B9BA0AD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6CEEE4F-4B59-4DF6-9912-878662C7CB8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DCAD917-241F-4554-AB21-B3CF0569F22C}"/>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5" name="Fußzeilenplatzhalter 4">
            <a:extLst>
              <a:ext uri="{FF2B5EF4-FFF2-40B4-BE49-F238E27FC236}">
                <a16:creationId xmlns:a16="http://schemas.microsoft.com/office/drawing/2014/main" id="{39FFF7C0-D586-4D92-8198-1970D647B16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E546C21-7CAD-4740-928D-2775B408F0B3}"/>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1822735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6BE4F2F-4086-448E-B488-99CB629AAC4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2BE630E-D1CF-4773-9B01-245FF9A0E9F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57D1E52-83EE-400F-9473-BCB51D5F97F5}"/>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5" name="Fußzeilenplatzhalter 4">
            <a:extLst>
              <a:ext uri="{FF2B5EF4-FFF2-40B4-BE49-F238E27FC236}">
                <a16:creationId xmlns:a16="http://schemas.microsoft.com/office/drawing/2014/main" id="{87975901-B83A-46FD-86F8-A5D269E8E9E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D67E64E-05EB-423D-A0FD-08A98AD3E174}"/>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226594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940C48-4B01-4C1A-84D7-3027892CDAA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6949ACB-DD32-4D23-9D6E-47B7C988E74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FE948D2-3113-44BD-A160-22C2485D9C62}"/>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5" name="Fußzeilenplatzhalter 4">
            <a:extLst>
              <a:ext uri="{FF2B5EF4-FFF2-40B4-BE49-F238E27FC236}">
                <a16:creationId xmlns:a16="http://schemas.microsoft.com/office/drawing/2014/main" id="{1CB90835-E629-48DA-AA22-0A873F0CED1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724BE72-80B3-4FC9-96C0-66BA11F7188B}"/>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349616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F4F808-9387-4FDD-9015-2C9AFF79A5C2}"/>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EEBF19DE-23EF-401B-B181-8D9DBA701B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8C7CA67-66C2-410A-AFD1-1597ABB06556}"/>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5" name="Fußzeilenplatzhalter 4">
            <a:extLst>
              <a:ext uri="{FF2B5EF4-FFF2-40B4-BE49-F238E27FC236}">
                <a16:creationId xmlns:a16="http://schemas.microsoft.com/office/drawing/2014/main" id="{782BC62C-1AB2-4890-AF8E-E5E4C42A632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BAA319B-8BBD-4EE6-AE02-768FE3DACFC2}"/>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3223032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6A0589-2DD6-4B6A-9448-1EEED6F84F0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E4B3F02-C24E-4860-8DA5-6CE0FC9C982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121FA0F-5141-4BCE-8A28-E6DB1A4179C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CAE8892-48AF-40F2-985A-676122BB095A}"/>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6" name="Fußzeilenplatzhalter 5">
            <a:extLst>
              <a:ext uri="{FF2B5EF4-FFF2-40B4-BE49-F238E27FC236}">
                <a16:creationId xmlns:a16="http://schemas.microsoft.com/office/drawing/2014/main" id="{F0B400E5-7146-49AF-887B-9C68996C992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0FFC0DD-08DD-4BEF-BA08-9933668E696F}"/>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1084603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8675FA-6AAE-4401-8B17-06E40960E94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2B365BF-419D-4E99-B4B6-43A7CF2D6A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A2D5EE8-6E1C-4A8C-A226-42DB5A84130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106B7CE-C9DA-4328-A3C9-F9077CAC78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04BC7B0-F0F9-4EAD-96A3-B895E9FAC93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8289D50-A594-4CAC-A1F3-89D01CAB2CBE}"/>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8" name="Fußzeilenplatzhalter 7">
            <a:extLst>
              <a:ext uri="{FF2B5EF4-FFF2-40B4-BE49-F238E27FC236}">
                <a16:creationId xmlns:a16="http://schemas.microsoft.com/office/drawing/2014/main" id="{67DDF4C3-682D-44C6-9E35-9B93A5C38EC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C94AC00-B9FF-4DA5-8AF5-8AE1893A21A7}"/>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369518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B058F-6871-4AA4-8DED-8971E46F24F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2F9E58E-C8A7-40CF-9C51-F39F41637B89}"/>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4" name="Fußzeilenplatzhalter 3">
            <a:extLst>
              <a:ext uri="{FF2B5EF4-FFF2-40B4-BE49-F238E27FC236}">
                <a16:creationId xmlns:a16="http://schemas.microsoft.com/office/drawing/2014/main" id="{999188E6-13A3-4655-A62A-87DF06571AA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BD15CEE-61A0-45D5-97A8-181E6CA237E5}"/>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2107544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74D5E6D-AB99-40F6-9194-82DD11425E94}"/>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3" name="Fußzeilenplatzhalter 2">
            <a:extLst>
              <a:ext uri="{FF2B5EF4-FFF2-40B4-BE49-F238E27FC236}">
                <a16:creationId xmlns:a16="http://schemas.microsoft.com/office/drawing/2014/main" id="{F19830F7-8A7B-4C18-9665-0B27A39671F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5FB8886-CEDA-4ED2-A147-CAED27D4BB4A}"/>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116988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A42DED-54AA-486E-8F0E-1C26E9E0C28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36B11DB-B6ED-42F3-8A26-6992ED9DC1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BFFC036-CC7F-48FC-88FB-F89697620A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7AA5F73-3830-4444-A85E-7A680E3B349C}"/>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6" name="Fußzeilenplatzhalter 5">
            <a:extLst>
              <a:ext uri="{FF2B5EF4-FFF2-40B4-BE49-F238E27FC236}">
                <a16:creationId xmlns:a16="http://schemas.microsoft.com/office/drawing/2014/main" id="{061E6065-34E0-432D-A593-3C83B931F1F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9CE39EE-24E1-4011-BCF8-873A2CB06BEB}"/>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2272871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F80994-6B7F-4D8A-9294-FDA2BFF7495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42EB5181-3DE7-4ECF-A0AE-458C419CDD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FDE1F76-82AA-4C26-87CD-5CEB3C6B5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63C79FC-761D-4312-9651-9D09E8962427}"/>
              </a:ext>
            </a:extLst>
          </p:cNvPr>
          <p:cNvSpPr>
            <a:spLocks noGrp="1"/>
          </p:cNvSpPr>
          <p:nvPr>
            <p:ph type="dt" sz="half" idx="10"/>
          </p:nvPr>
        </p:nvSpPr>
        <p:spPr/>
        <p:txBody>
          <a:bodyPr/>
          <a:lstStyle/>
          <a:p>
            <a:fld id="{60A32EE6-4788-42CA-9F94-4793386977F2}" type="datetimeFigureOut">
              <a:rPr lang="de-DE" smtClean="0"/>
              <a:t>28.04.2020</a:t>
            </a:fld>
            <a:endParaRPr lang="de-DE"/>
          </a:p>
        </p:txBody>
      </p:sp>
      <p:sp>
        <p:nvSpPr>
          <p:cNvPr id="6" name="Fußzeilenplatzhalter 5">
            <a:extLst>
              <a:ext uri="{FF2B5EF4-FFF2-40B4-BE49-F238E27FC236}">
                <a16:creationId xmlns:a16="http://schemas.microsoft.com/office/drawing/2014/main" id="{2D46FA62-48CB-4FD0-812D-532AD5E0F80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A7CB68D-3C85-44DF-9D55-1F5D1D7F4BF7}"/>
              </a:ext>
            </a:extLst>
          </p:cNvPr>
          <p:cNvSpPr>
            <a:spLocks noGrp="1"/>
          </p:cNvSpPr>
          <p:nvPr>
            <p:ph type="sldNum" sz="quarter" idx="12"/>
          </p:nvPr>
        </p:nvSpPr>
        <p:spPr/>
        <p:txBody>
          <a:bodyPr/>
          <a:lstStyle/>
          <a:p>
            <a:fld id="{FE3658DC-69D1-464C-A802-88BD765E361D}" type="slidenum">
              <a:rPr lang="de-DE" smtClean="0"/>
              <a:t>‹Nr.›</a:t>
            </a:fld>
            <a:endParaRPr lang="de-DE"/>
          </a:p>
        </p:txBody>
      </p:sp>
    </p:spTree>
    <p:extLst>
      <p:ext uri="{BB962C8B-B14F-4D97-AF65-F5344CB8AC3E}">
        <p14:creationId xmlns:p14="http://schemas.microsoft.com/office/powerpoint/2010/main" val="810125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A312470-C39F-4DDD-876A-8B3CFF4D6C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18170ED-D3E4-498C-8715-5D78AF18A7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2697A70-66D5-4417-9D4D-AE5AC77B32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32EE6-4788-42CA-9F94-4793386977F2}" type="datetimeFigureOut">
              <a:rPr lang="de-DE" smtClean="0"/>
              <a:t>28.04.2020</a:t>
            </a:fld>
            <a:endParaRPr lang="de-DE"/>
          </a:p>
        </p:txBody>
      </p:sp>
      <p:sp>
        <p:nvSpPr>
          <p:cNvPr id="5" name="Fußzeilenplatzhalter 4">
            <a:extLst>
              <a:ext uri="{FF2B5EF4-FFF2-40B4-BE49-F238E27FC236}">
                <a16:creationId xmlns:a16="http://schemas.microsoft.com/office/drawing/2014/main" id="{5001B250-C0D0-4EC6-A3A2-0937000C12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4DCE087C-06B4-4AE1-BDB5-BC8F1E4CF9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658DC-69D1-464C-A802-88BD765E361D}" type="slidenum">
              <a:rPr lang="de-DE" smtClean="0"/>
              <a:t>‹Nr.›</a:t>
            </a:fld>
            <a:endParaRPr lang="de-DE"/>
          </a:p>
        </p:txBody>
      </p:sp>
    </p:spTree>
    <p:extLst>
      <p:ext uri="{BB962C8B-B14F-4D97-AF65-F5344CB8AC3E}">
        <p14:creationId xmlns:p14="http://schemas.microsoft.com/office/powerpoint/2010/main" val="250528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markus.hagen@elsdorf.de"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E91A6E35-8855-4375-AD61-1AA0D34722F6}"/>
              </a:ext>
            </a:extLst>
          </p:cNvPr>
          <p:cNvSpPr>
            <a:spLocks noGrp="1"/>
          </p:cNvSpPr>
          <p:nvPr>
            <p:ph type="ctrTitle"/>
          </p:nvPr>
        </p:nvSpPr>
        <p:spPr>
          <a:xfrm>
            <a:off x="3045368" y="2043663"/>
            <a:ext cx="6105194" cy="2031055"/>
          </a:xfrm>
        </p:spPr>
        <p:txBody>
          <a:bodyPr>
            <a:normAutofit/>
          </a:bodyPr>
          <a:lstStyle/>
          <a:p>
            <a:r>
              <a:rPr lang="de-DE" u="sng">
                <a:solidFill>
                  <a:srgbClr val="FFFFFF"/>
                </a:solidFill>
              </a:rPr>
              <a:t>Unterrichtsfach </a:t>
            </a:r>
            <a:br>
              <a:rPr lang="de-DE" u="sng">
                <a:solidFill>
                  <a:srgbClr val="FFFFFF"/>
                </a:solidFill>
              </a:rPr>
            </a:br>
            <a:r>
              <a:rPr lang="de-DE" u="sng">
                <a:solidFill>
                  <a:srgbClr val="FFFFFF"/>
                </a:solidFill>
              </a:rPr>
              <a:t>Geschichte</a:t>
            </a:r>
          </a:p>
        </p:txBody>
      </p:sp>
      <p:sp>
        <p:nvSpPr>
          <p:cNvPr id="3" name="Untertitel 2">
            <a:extLst>
              <a:ext uri="{FF2B5EF4-FFF2-40B4-BE49-F238E27FC236}">
                <a16:creationId xmlns:a16="http://schemas.microsoft.com/office/drawing/2014/main" id="{2D458CCC-65A8-42A7-B6C5-847360391DB8}"/>
              </a:ext>
            </a:extLst>
          </p:cNvPr>
          <p:cNvSpPr>
            <a:spLocks noGrp="1"/>
          </p:cNvSpPr>
          <p:nvPr>
            <p:ph type="subTitle" idx="1"/>
          </p:nvPr>
        </p:nvSpPr>
        <p:spPr>
          <a:xfrm>
            <a:off x="3045368" y="4074718"/>
            <a:ext cx="6105194" cy="682079"/>
          </a:xfrm>
        </p:spPr>
        <p:txBody>
          <a:bodyPr>
            <a:normAutofit/>
          </a:bodyPr>
          <a:lstStyle/>
          <a:p>
            <a:r>
              <a:rPr lang="de-DE">
                <a:solidFill>
                  <a:srgbClr val="FFFFFF"/>
                </a:solidFill>
              </a:rPr>
              <a:t>Teilbereiche, Inhalte/ Themen, Ziele des Faches</a:t>
            </a:r>
          </a:p>
        </p:txBody>
      </p:sp>
    </p:spTree>
    <p:extLst>
      <p:ext uri="{BB962C8B-B14F-4D97-AF65-F5344CB8AC3E}">
        <p14:creationId xmlns:p14="http://schemas.microsoft.com/office/powerpoint/2010/main" val="2588203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64F03E00-07A2-4F42-9174-54F24BD54F95}"/>
              </a:ext>
            </a:extLst>
          </p:cNvPr>
          <p:cNvSpPr>
            <a:spLocks noGrp="1"/>
          </p:cNvSpPr>
          <p:nvPr>
            <p:ph type="title"/>
          </p:nvPr>
        </p:nvSpPr>
        <p:spPr>
          <a:xfrm>
            <a:off x="640079" y="2053641"/>
            <a:ext cx="3669161" cy="2760098"/>
          </a:xfrm>
        </p:spPr>
        <p:txBody>
          <a:bodyPr>
            <a:normAutofit/>
          </a:bodyPr>
          <a:lstStyle/>
          <a:p>
            <a:r>
              <a:rPr lang="de-DE">
                <a:solidFill>
                  <a:srgbClr val="FFFFFF"/>
                </a:solidFill>
              </a:rPr>
              <a:t>Ziele des Faches Geschichte </a:t>
            </a:r>
          </a:p>
        </p:txBody>
      </p:sp>
      <p:sp>
        <p:nvSpPr>
          <p:cNvPr id="3" name="Inhaltsplatzhalter 2">
            <a:extLst>
              <a:ext uri="{FF2B5EF4-FFF2-40B4-BE49-F238E27FC236}">
                <a16:creationId xmlns:a16="http://schemas.microsoft.com/office/drawing/2014/main" id="{438E7D37-72F9-4511-8BF2-1E6B7CB52051}"/>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Systematische Analyse von historischen Bezügen und Prozessen, in die Menschen immer eingebunden sind</a:t>
            </a:r>
          </a:p>
          <a:p>
            <a:r>
              <a:rPr lang="de-DE" sz="2400">
                <a:solidFill>
                  <a:srgbClr val="000000"/>
                </a:solidFill>
              </a:rPr>
              <a:t>Fachlich geht es im Kern darum, exemplarisch an historisch Gegenständen die Erkenntnis zu gewinnen, dass das gesamte Umfeld des Menschen vom Nahbereich bis hin zu den großen Systemen von internationalen Organisationen, Staat, Gesellschaft, Wirtschaft und Kultur in komplexen historischen Prozessen entstanden ist und einem ständigem Wandel unterliegt </a:t>
            </a:r>
          </a:p>
        </p:txBody>
      </p:sp>
    </p:spTree>
    <p:extLst>
      <p:ext uri="{BB962C8B-B14F-4D97-AF65-F5344CB8AC3E}">
        <p14:creationId xmlns:p14="http://schemas.microsoft.com/office/powerpoint/2010/main" val="2837889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3A5C52DF-FB80-4C52-8338-936EAAF53F1A}"/>
              </a:ext>
            </a:extLst>
          </p:cNvPr>
          <p:cNvSpPr>
            <a:spLocks noGrp="1"/>
          </p:cNvSpPr>
          <p:nvPr>
            <p:ph type="title"/>
          </p:nvPr>
        </p:nvSpPr>
        <p:spPr>
          <a:xfrm>
            <a:off x="640079" y="2053641"/>
            <a:ext cx="3669161" cy="2760098"/>
          </a:xfrm>
        </p:spPr>
        <p:txBody>
          <a:bodyPr>
            <a:normAutofit/>
          </a:bodyPr>
          <a:lstStyle/>
          <a:p>
            <a:r>
              <a:rPr lang="de-DE">
                <a:solidFill>
                  <a:srgbClr val="FFFFFF"/>
                </a:solidFill>
              </a:rPr>
              <a:t>Warum Geschichte?</a:t>
            </a:r>
          </a:p>
        </p:txBody>
      </p:sp>
      <p:sp>
        <p:nvSpPr>
          <p:cNvPr id="3" name="Inhaltsplatzhalter 2">
            <a:extLst>
              <a:ext uri="{FF2B5EF4-FFF2-40B4-BE49-F238E27FC236}">
                <a16:creationId xmlns:a16="http://schemas.microsoft.com/office/drawing/2014/main" id="{E578E315-8452-4FD3-B7FC-F28A9CD273A6}"/>
              </a:ext>
            </a:extLst>
          </p:cNvPr>
          <p:cNvSpPr>
            <a:spLocks noGrp="1"/>
          </p:cNvSpPr>
          <p:nvPr>
            <p:ph idx="1"/>
          </p:nvPr>
        </p:nvSpPr>
        <p:spPr>
          <a:xfrm>
            <a:off x="6090574" y="801866"/>
            <a:ext cx="5306084" cy="5230634"/>
          </a:xfrm>
        </p:spPr>
        <p:txBody>
          <a:bodyPr anchor="ctr">
            <a:normAutofit/>
          </a:bodyPr>
          <a:lstStyle/>
          <a:p>
            <a:r>
              <a:rPr lang="de-DE" sz="2200">
                <a:solidFill>
                  <a:srgbClr val="000000"/>
                </a:solidFill>
              </a:rPr>
              <a:t>Durch die reflektierte Auseinandersetzung mit historischen Ereignissen, Personen, Prozessen und Strukturen gewinnen Schülerinnen und Schüler Einsichten in die Komplexität geschichtlicher Prozesse, in Dauer und Wandel, in Gleichzeitigkeit und Ungleichzeitigkeit aber auch Veränderbarkeit von Ordnungen mit ihren Chancen und Strukturen </a:t>
            </a:r>
          </a:p>
          <a:p>
            <a:r>
              <a:rPr lang="de-DE" sz="2200">
                <a:solidFill>
                  <a:srgbClr val="000000"/>
                </a:solidFill>
              </a:rPr>
              <a:t>Die reflektierte Auseinandersetzung mit dem Anderssein (z.B. dem Mittelalter) bewirkt in Kenntnis zum Alternativen zum „Hier und Jetzt“ eine kritische Distanz zum eigenen historischen Standort  und dem Gewinn neuer Handlungsperspektiven </a:t>
            </a:r>
          </a:p>
        </p:txBody>
      </p:sp>
    </p:spTree>
    <p:extLst>
      <p:ext uri="{BB962C8B-B14F-4D97-AF65-F5344CB8AC3E}">
        <p14:creationId xmlns:p14="http://schemas.microsoft.com/office/powerpoint/2010/main" val="3861009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44F779D7-4B85-4F86-9715-FED42A653C06}"/>
              </a:ext>
            </a:extLst>
          </p:cNvPr>
          <p:cNvSpPr>
            <a:spLocks noGrp="1"/>
          </p:cNvSpPr>
          <p:nvPr>
            <p:ph type="title"/>
          </p:nvPr>
        </p:nvSpPr>
        <p:spPr>
          <a:xfrm>
            <a:off x="640079" y="2053641"/>
            <a:ext cx="3669161" cy="2760098"/>
          </a:xfrm>
        </p:spPr>
        <p:txBody>
          <a:bodyPr>
            <a:normAutofit/>
          </a:bodyPr>
          <a:lstStyle/>
          <a:p>
            <a:r>
              <a:rPr lang="de-DE">
                <a:solidFill>
                  <a:srgbClr val="FFFFFF"/>
                </a:solidFill>
              </a:rPr>
              <a:t>Noch Fragen </a:t>
            </a:r>
          </a:p>
        </p:txBody>
      </p:sp>
      <p:sp>
        <p:nvSpPr>
          <p:cNvPr id="3" name="Inhaltsplatzhalter 2">
            <a:extLst>
              <a:ext uri="{FF2B5EF4-FFF2-40B4-BE49-F238E27FC236}">
                <a16:creationId xmlns:a16="http://schemas.microsoft.com/office/drawing/2014/main" id="{D78AF27A-254F-47B2-A391-F139B27DCCE5}"/>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Bei weiteren Fragen zum Fach Geschichte wendet euch an Herrn Hagen </a:t>
            </a:r>
          </a:p>
          <a:p>
            <a:r>
              <a:rPr lang="de-DE" sz="2400">
                <a:solidFill>
                  <a:srgbClr val="000000"/>
                </a:solidFill>
              </a:rPr>
              <a:t>Mail: </a:t>
            </a:r>
            <a:r>
              <a:rPr lang="de-DE" sz="2400">
                <a:solidFill>
                  <a:srgbClr val="000000"/>
                </a:solidFill>
                <a:hlinkClick r:id="rId3"/>
              </a:rPr>
              <a:t>markus.hagen@elsdorf.de</a:t>
            </a:r>
            <a:endParaRPr lang="de-DE" sz="2400">
              <a:solidFill>
                <a:srgbClr val="000000"/>
              </a:solidFill>
            </a:endParaRPr>
          </a:p>
          <a:p>
            <a:pPr marL="0" indent="0">
              <a:buNone/>
            </a:pPr>
            <a:endParaRPr lang="de-DE" sz="2400">
              <a:solidFill>
                <a:srgbClr val="000000"/>
              </a:solidFill>
            </a:endParaRPr>
          </a:p>
        </p:txBody>
      </p:sp>
    </p:spTree>
    <p:extLst>
      <p:ext uri="{BB962C8B-B14F-4D97-AF65-F5344CB8AC3E}">
        <p14:creationId xmlns:p14="http://schemas.microsoft.com/office/powerpoint/2010/main" val="272793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E66FBB8F-BDC9-40FD-9811-E0E7F6FA6A9B}"/>
              </a:ext>
            </a:extLst>
          </p:cNvPr>
          <p:cNvSpPr>
            <a:spLocks noGrp="1"/>
          </p:cNvSpPr>
          <p:nvPr>
            <p:ph type="title"/>
          </p:nvPr>
        </p:nvSpPr>
        <p:spPr>
          <a:xfrm>
            <a:off x="640079" y="2053641"/>
            <a:ext cx="3669161" cy="2760098"/>
          </a:xfrm>
        </p:spPr>
        <p:txBody>
          <a:bodyPr>
            <a:normAutofit/>
          </a:bodyPr>
          <a:lstStyle/>
          <a:p>
            <a:r>
              <a:rPr lang="de-DE">
                <a:solidFill>
                  <a:srgbClr val="FFFFFF"/>
                </a:solidFill>
              </a:rPr>
              <a:t>Geschichte als Wissenschaft – Was ist das?</a:t>
            </a:r>
          </a:p>
        </p:txBody>
      </p:sp>
      <p:sp>
        <p:nvSpPr>
          <p:cNvPr id="3" name="Inhaltsplatzhalter 2">
            <a:extLst>
              <a:ext uri="{FF2B5EF4-FFF2-40B4-BE49-F238E27FC236}">
                <a16:creationId xmlns:a16="http://schemas.microsoft.com/office/drawing/2014/main" id="{032B9826-E556-430F-91A0-2C9444D959E8}"/>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Ein großes Wort gelassen ausgesprochen: „………wie es eigentlich gewesen.“ (Leopold von Ranke, 1824) </a:t>
            </a:r>
          </a:p>
          <a:p>
            <a:r>
              <a:rPr lang="de-DE" sz="2400">
                <a:solidFill>
                  <a:srgbClr val="000000"/>
                </a:solidFill>
              </a:rPr>
              <a:t>Geschichte als empirische Wissenschaft bedeutet die Absage an moralische, religiöse, politische Belehrung </a:t>
            </a:r>
          </a:p>
          <a:p>
            <a:r>
              <a:rPr lang="de-DE" sz="2400">
                <a:solidFill>
                  <a:srgbClr val="000000"/>
                </a:solidFill>
              </a:rPr>
              <a:t>Aber: Kann man überhaupt wissen „wie es eigentlich gewesen?“ Und wenn ja wie geht das? </a:t>
            </a:r>
          </a:p>
          <a:p>
            <a:r>
              <a:rPr lang="de-DE" sz="2400">
                <a:solidFill>
                  <a:srgbClr val="000000"/>
                </a:solidFill>
              </a:rPr>
              <a:t>Zusammengefasst ist diese Leitfrage das zentrale Methodenproblem der Geschichtswissenschaft! </a:t>
            </a:r>
          </a:p>
        </p:txBody>
      </p:sp>
    </p:spTree>
    <p:extLst>
      <p:ext uri="{BB962C8B-B14F-4D97-AF65-F5344CB8AC3E}">
        <p14:creationId xmlns:p14="http://schemas.microsoft.com/office/powerpoint/2010/main" val="227805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00B560F1-833A-47B0-8625-A5E86378A3F1}"/>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Einführungsphase (EF) Inhaltsfeld I</a:t>
            </a:r>
          </a:p>
        </p:txBody>
      </p:sp>
      <p:sp>
        <p:nvSpPr>
          <p:cNvPr id="3" name="Inhaltsplatzhalter 2">
            <a:extLst>
              <a:ext uri="{FF2B5EF4-FFF2-40B4-BE49-F238E27FC236}">
                <a16:creationId xmlns:a16="http://schemas.microsoft.com/office/drawing/2014/main" id="{B9DA7A30-1389-46EE-9216-6CE1C6D6EA10}"/>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Erfahrung mit dem Fremdsein in weltgeschichtlicher Perspektive </a:t>
            </a:r>
          </a:p>
          <a:p>
            <a:pPr marL="457200" lvl="1" indent="0">
              <a:buNone/>
            </a:pPr>
            <a:endParaRPr lang="de-DE">
              <a:solidFill>
                <a:srgbClr val="000000"/>
              </a:solidFill>
            </a:endParaRPr>
          </a:p>
          <a:p>
            <a:pPr lvl="1"/>
            <a:r>
              <a:rPr lang="de-DE">
                <a:solidFill>
                  <a:srgbClr val="000000"/>
                </a:solidFill>
              </a:rPr>
              <a:t>Die Darstellung der Germanen in römischer Perspektive </a:t>
            </a:r>
          </a:p>
          <a:p>
            <a:pPr lvl="1"/>
            <a:r>
              <a:rPr lang="de-DE">
                <a:solidFill>
                  <a:srgbClr val="000000"/>
                </a:solidFill>
              </a:rPr>
              <a:t>Mittelalterliche Weltbilder in Asien und Europa</a:t>
            </a:r>
          </a:p>
          <a:p>
            <a:pPr lvl="1"/>
            <a:r>
              <a:rPr lang="de-DE">
                <a:solidFill>
                  <a:srgbClr val="000000"/>
                </a:solidFill>
              </a:rPr>
              <a:t>Was Reisende erzählen – Selbst- und Fremdbild in der Frühen Neuzeit</a:t>
            </a:r>
          </a:p>
          <a:p>
            <a:pPr lvl="1"/>
            <a:r>
              <a:rPr lang="de-DE">
                <a:solidFill>
                  <a:srgbClr val="000000"/>
                </a:solidFill>
              </a:rPr>
              <a:t>Fremdsein, Vielfalt und Integration – Migration am Beispiel des Ruhrgebietes im 19. und 20. Jahrhundert </a:t>
            </a:r>
          </a:p>
          <a:p>
            <a:pPr marL="457200" lvl="1" indent="0">
              <a:buNone/>
            </a:pPr>
            <a:endParaRPr lang="de-DE">
              <a:solidFill>
                <a:srgbClr val="000000"/>
              </a:solidFill>
            </a:endParaRPr>
          </a:p>
          <a:p>
            <a:pPr marL="457200" lvl="1" indent="0">
              <a:buNone/>
            </a:pPr>
            <a:endParaRPr lang="de-DE">
              <a:solidFill>
                <a:srgbClr val="000000"/>
              </a:solidFill>
            </a:endParaRPr>
          </a:p>
        </p:txBody>
      </p:sp>
    </p:spTree>
    <p:extLst>
      <p:ext uri="{BB962C8B-B14F-4D97-AF65-F5344CB8AC3E}">
        <p14:creationId xmlns:p14="http://schemas.microsoft.com/office/powerpoint/2010/main" val="1581461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43F897C6-6079-4F8D-AFAC-C75DBFF9D384}"/>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Einführungsphase (EF) Inhaltsfeld II</a:t>
            </a:r>
          </a:p>
        </p:txBody>
      </p:sp>
      <p:sp>
        <p:nvSpPr>
          <p:cNvPr id="3" name="Inhaltsplatzhalter 2">
            <a:extLst>
              <a:ext uri="{FF2B5EF4-FFF2-40B4-BE49-F238E27FC236}">
                <a16:creationId xmlns:a16="http://schemas.microsoft.com/office/drawing/2014/main" id="{88E34D88-817E-4D2C-A667-27A6E18BB883}"/>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Islamische Welt – Christliche Welt: Begegnung zweier Kulturen in Mittelalter und Früher Neuzeit </a:t>
            </a:r>
          </a:p>
          <a:p>
            <a:pPr marL="0" indent="0">
              <a:buNone/>
            </a:pPr>
            <a:endParaRPr lang="de-DE" sz="2400">
              <a:solidFill>
                <a:srgbClr val="000000"/>
              </a:solidFill>
            </a:endParaRPr>
          </a:p>
          <a:p>
            <a:pPr lvl="1"/>
            <a:r>
              <a:rPr lang="de-DE">
                <a:solidFill>
                  <a:srgbClr val="000000"/>
                </a:solidFill>
              </a:rPr>
              <a:t>Religion und Staat</a:t>
            </a:r>
          </a:p>
          <a:p>
            <a:pPr lvl="1"/>
            <a:r>
              <a:rPr lang="de-DE">
                <a:solidFill>
                  <a:srgbClr val="000000"/>
                </a:solidFill>
              </a:rPr>
              <a:t>Die Entwicklung der Wissenschaft und der Kultur</a:t>
            </a:r>
          </a:p>
          <a:p>
            <a:pPr lvl="1"/>
            <a:r>
              <a:rPr lang="de-DE">
                <a:solidFill>
                  <a:srgbClr val="000000"/>
                </a:solidFill>
              </a:rPr>
              <a:t>Die Kreuzzüge</a:t>
            </a:r>
          </a:p>
          <a:p>
            <a:pPr lvl="1"/>
            <a:r>
              <a:rPr lang="de-DE">
                <a:solidFill>
                  <a:srgbClr val="000000"/>
                </a:solidFill>
              </a:rPr>
              <a:t>Das Osmanische Reich und Europa in der Frühen Neuzeit  </a:t>
            </a:r>
          </a:p>
          <a:p>
            <a:pPr marL="0" indent="0">
              <a:buNone/>
            </a:pPr>
            <a:r>
              <a:rPr lang="de-DE" sz="2400">
                <a:solidFill>
                  <a:srgbClr val="000000"/>
                </a:solidFill>
              </a:rPr>
              <a:t>	</a:t>
            </a:r>
          </a:p>
        </p:txBody>
      </p:sp>
    </p:spTree>
    <p:extLst>
      <p:ext uri="{BB962C8B-B14F-4D97-AF65-F5344CB8AC3E}">
        <p14:creationId xmlns:p14="http://schemas.microsoft.com/office/powerpoint/2010/main" val="468620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08E0100-DCAC-4164-8CB2-DE4F34094746}"/>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Einführungsphase (EF) Inhaltsfeld III</a:t>
            </a:r>
          </a:p>
        </p:txBody>
      </p:sp>
      <p:sp>
        <p:nvSpPr>
          <p:cNvPr id="3" name="Inhaltsplatzhalter 2">
            <a:extLst>
              <a:ext uri="{FF2B5EF4-FFF2-40B4-BE49-F238E27FC236}">
                <a16:creationId xmlns:a16="http://schemas.microsoft.com/office/drawing/2014/main" id="{C12C748C-5D0A-4826-A521-1BF1FC1A6E48}"/>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Menschenrechte in historischer Perspektive </a:t>
            </a:r>
          </a:p>
          <a:p>
            <a:pPr marL="0" indent="0">
              <a:buNone/>
            </a:pPr>
            <a:endParaRPr lang="de-DE" sz="2400">
              <a:solidFill>
                <a:srgbClr val="000000"/>
              </a:solidFill>
            </a:endParaRPr>
          </a:p>
          <a:p>
            <a:pPr lvl="1"/>
            <a:r>
              <a:rPr lang="de-DE">
                <a:solidFill>
                  <a:srgbClr val="000000"/>
                </a:solidFill>
              </a:rPr>
              <a:t>Ideengeschichtliche Wurzeln und Entwicklungsetappen </a:t>
            </a:r>
          </a:p>
          <a:p>
            <a:pPr lvl="1"/>
            <a:r>
              <a:rPr lang="de-DE">
                <a:solidFill>
                  <a:srgbClr val="000000"/>
                </a:solidFill>
              </a:rPr>
              <a:t>Durchsetzung der Menschenrechte am Beispiel der Französischen Revolution </a:t>
            </a:r>
          </a:p>
          <a:p>
            <a:pPr lvl="1"/>
            <a:r>
              <a:rPr lang="de-DE">
                <a:solidFill>
                  <a:srgbClr val="000000"/>
                </a:solidFill>
              </a:rPr>
              <a:t>Geltungsbereiche der Menschenrechte in Vergangenheit und Gegenwart </a:t>
            </a:r>
          </a:p>
          <a:p>
            <a:pPr lvl="1"/>
            <a:endParaRPr lang="de-DE">
              <a:solidFill>
                <a:srgbClr val="000000"/>
              </a:solidFill>
            </a:endParaRPr>
          </a:p>
        </p:txBody>
      </p:sp>
    </p:spTree>
    <p:extLst>
      <p:ext uri="{BB962C8B-B14F-4D97-AF65-F5344CB8AC3E}">
        <p14:creationId xmlns:p14="http://schemas.microsoft.com/office/powerpoint/2010/main" val="3380523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AAB33165-45D0-4242-B4C0-89E087EFE536}"/>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Q1 / Q2 </a:t>
            </a:r>
          </a:p>
        </p:txBody>
      </p:sp>
      <p:sp>
        <p:nvSpPr>
          <p:cNvPr id="3" name="Inhaltsplatzhalter 2">
            <a:extLst>
              <a:ext uri="{FF2B5EF4-FFF2-40B4-BE49-F238E27FC236}">
                <a16:creationId xmlns:a16="http://schemas.microsoft.com/office/drawing/2014/main" id="{965FB86D-A3AB-450A-AA0F-0A2CBC481D6C}"/>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Die moderne Industriegesellschaft zwischen Fortschritt und Krise</a:t>
            </a:r>
          </a:p>
          <a:p>
            <a:pPr marL="0" indent="0">
              <a:buNone/>
            </a:pPr>
            <a:r>
              <a:rPr lang="de-DE" sz="2400">
                <a:solidFill>
                  <a:srgbClr val="000000"/>
                </a:solidFill>
              </a:rPr>
              <a:t> </a:t>
            </a:r>
          </a:p>
          <a:p>
            <a:pPr lvl="1"/>
            <a:r>
              <a:rPr lang="de-DE">
                <a:solidFill>
                  <a:srgbClr val="000000"/>
                </a:solidFill>
              </a:rPr>
              <a:t>Die „zweite Industrielle Revolution“ und die Entstehung der modernen Massengesellschaft</a:t>
            </a:r>
          </a:p>
          <a:p>
            <a:pPr lvl="1"/>
            <a:r>
              <a:rPr lang="de-DE">
                <a:solidFill>
                  <a:srgbClr val="000000"/>
                </a:solidFill>
              </a:rPr>
              <a:t>Vom Hochimperialismus zum ersten „modernen“ Krieg der Industriegesellschaft</a:t>
            </a:r>
          </a:p>
          <a:p>
            <a:pPr lvl="1"/>
            <a:r>
              <a:rPr lang="de-DE">
                <a:solidFill>
                  <a:srgbClr val="000000"/>
                </a:solidFill>
              </a:rPr>
              <a:t>Ursachen und Folgen der Weltwirtschaftskrise von 1929</a:t>
            </a:r>
          </a:p>
        </p:txBody>
      </p:sp>
    </p:spTree>
    <p:extLst>
      <p:ext uri="{BB962C8B-B14F-4D97-AF65-F5344CB8AC3E}">
        <p14:creationId xmlns:p14="http://schemas.microsoft.com/office/powerpoint/2010/main" val="319758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E0E71248-602D-4628-8D1E-BC58201A9078}"/>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Q1 / Q2 </a:t>
            </a:r>
          </a:p>
        </p:txBody>
      </p:sp>
      <p:sp>
        <p:nvSpPr>
          <p:cNvPr id="3" name="Inhaltsplatzhalter 2">
            <a:extLst>
              <a:ext uri="{FF2B5EF4-FFF2-40B4-BE49-F238E27FC236}">
                <a16:creationId xmlns:a16="http://schemas.microsoft.com/office/drawing/2014/main" id="{A122A9BC-C769-4E37-BF42-9FA1DE2CECF3}"/>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Die Zeit des Nationalsozialismus – Voraussetzungen, Herrschaftsstrukturen, Nachwirkungen und Deutungen</a:t>
            </a:r>
          </a:p>
          <a:p>
            <a:pPr marL="0" indent="0">
              <a:buNone/>
            </a:pPr>
            <a:endParaRPr lang="de-DE" sz="2400">
              <a:solidFill>
                <a:srgbClr val="000000"/>
              </a:solidFill>
            </a:endParaRPr>
          </a:p>
          <a:p>
            <a:r>
              <a:rPr lang="de-DE" sz="2400">
                <a:solidFill>
                  <a:srgbClr val="000000"/>
                </a:solidFill>
              </a:rPr>
              <a:t>Politische und Ideologische Voraussetzungen des Nationalsozialismus </a:t>
            </a:r>
          </a:p>
          <a:p>
            <a:r>
              <a:rPr lang="de-DE" sz="2400">
                <a:solidFill>
                  <a:srgbClr val="000000"/>
                </a:solidFill>
              </a:rPr>
              <a:t>Die Herrschaft des Nationalsozialismus in Deutschland und Europa</a:t>
            </a:r>
          </a:p>
          <a:p>
            <a:r>
              <a:rPr lang="de-DE" sz="2400">
                <a:solidFill>
                  <a:srgbClr val="000000"/>
                </a:solidFill>
              </a:rPr>
              <a:t>„Vergangenheitsbewältigung“ und Vergangenheitspolitik </a:t>
            </a:r>
          </a:p>
          <a:p>
            <a:pPr lvl="1"/>
            <a:endParaRPr lang="de-DE">
              <a:solidFill>
                <a:srgbClr val="000000"/>
              </a:solidFill>
            </a:endParaRPr>
          </a:p>
        </p:txBody>
      </p:sp>
    </p:spTree>
    <p:extLst>
      <p:ext uri="{BB962C8B-B14F-4D97-AF65-F5344CB8AC3E}">
        <p14:creationId xmlns:p14="http://schemas.microsoft.com/office/powerpoint/2010/main" val="3500809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1980D83C-38F8-4855-A7B7-CFBC2E52C13E}"/>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Q1 / Q2 </a:t>
            </a:r>
          </a:p>
        </p:txBody>
      </p:sp>
      <p:sp>
        <p:nvSpPr>
          <p:cNvPr id="3" name="Inhaltsplatzhalter 2">
            <a:extLst>
              <a:ext uri="{FF2B5EF4-FFF2-40B4-BE49-F238E27FC236}">
                <a16:creationId xmlns:a16="http://schemas.microsoft.com/office/drawing/2014/main" id="{1401D7CE-5780-4843-B45B-DCDD4930C334}"/>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Nationalismus, Nationalstaat und deutsche Identität im 19. und 20. Jahrhundert</a:t>
            </a:r>
          </a:p>
          <a:p>
            <a:r>
              <a:rPr lang="de-DE" sz="2400">
                <a:solidFill>
                  <a:srgbClr val="000000"/>
                </a:solidFill>
              </a:rPr>
              <a:t>Die „Deutsche Frage“ im 19. Jahrhundert</a:t>
            </a:r>
          </a:p>
          <a:p>
            <a:r>
              <a:rPr lang="de-DE" sz="2400">
                <a:solidFill>
                  <a:srgbClr val="000000"/>
                </a:solidFill>
              </a:rPr>
              <a:t>„Volk“ und „Nation“ im Kaiserreich und im Nationalsozialismus</a:t>
            </a:r>
          </a:p>
          <a:p>
            <a:r>
              <a:rPr lang="de-DE" sz="2400">
                <a:solidFill>
                  <a:srgbClr val="000000"/>
                </a:solidFill>
              </a:rPr>
              <a:t>Nationale Identität unter den Bedingungen der Zweistaatlichkeit in Deutschland </a:t>
            </a:r>
          </a:p>
          <a:p>
            <a:r>
              <a:rPr lang="de-DE" sz="2400">
                <a:solidFill>
                  <a:srgbClr val="000000"/>
                </a:solidFill>
              </a:rPr>
              <a:t>Die Überwindung der deutschen Teilung in der friedlichen „Revolution“ von 1989  </a:t>
            </a:r>
          </a:p>
          <a:p>
            <a:endParaRPr lang="de-DE" sz="2400">
              <a:solidFill>
                <a:srgbClr val="000000"/>
              </a:solidFill>
            </a:endParaRPr>
          </a:p>
        </p:txBody>
      </p:sp>
    </p:spTree>
    <p:extLst>
      <p:ext uri="{BB962C8B-B14F-4D97-AF65-F5344CB8AC3E}">
        <p14:creationId xmlns:p14="http://schemas.microsoft.com/office/powerpoint/2010/main" val="283440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9537DC81-6245-472E-AE6D-86783C63063D}"/>
              </a:ext>
            </a:extLst>
          </p:cNvPr>
          <p:cNvSpPr>
            <a:spLocks noGrp="1"/>
          </p:cNvSpPr>
          <p:nvPr>
            <p:ph type="title"/>
          </p:nvPr>
        </p:nvSpPr>
        <p:spPr>
          <a:xfrm>
            <a:off x="640079" y="2053641"/>
            <a:ext cx="3669161" cy="2760098"/>
          </a:xfrm>
        </p:spPr>
        <p:txBody>
          <a:bodyPr>
            <a:normAutofit/>
          </a:bodyPr>
          <a:lstStyle/>
          <a:p>
            <a:r>
              <a:rPr lang="de-DE" sz="3700">
                <a:solidFill>
                  <a:srgbClr val="FFFFFF"/>
                </a:solidFill>
              </a:rPr>
              <a:t>Themenbereiche in der Q1 / Q2 </a:t>
            </a:r>
          </a:p>
        </p:txBody>
      </p:sp>
      <p:sp>
        <p:nvSpPr>
          <p:cNvPr id="3" name="Inhaltsplatzhalter 2">
            <a:extLst>
              <a:ext uri="{FF2B5EF4-FFF2-40B4-BE49-F238E27FC236}">
                <a16:creationId xmlns:a16="http://schemas.microsoft.com/office/drawing/2014/main" id="{3E4FA54C-9F92-47DD-9026-4CD27ABE774A}"/>
              </a:ext>
            </a:extLst>
          </p:cNvPr>
          <p:cNvSpPr>
            <a:spLocks noGrp="1"/>
          </p:cNvSpPr>
          <p:nvPr>
            <p:ph idx="1"/>
          </p:nvPr>
        </p:nvSpPr>
        <p:spPr>
          <a:xfrm>
            <a:off x="6090574" y="801866"/>
            <a:ext cx="5306084" cy="5230634"/>
          </a:xfrm>
        </p:spPr>
        <p:txBody>
          <a:bodyPr anchor="ctr">
            <a:normAutofit/>
          </a:bodyPr>
          <a:lstStyle/>
          <a:p>
            <a:r>
              <a:rPr lang="de-DE" sz="2400">
                <a:solidFill>
                  <a:srgbClr val="000000"/>
                </a:solidFill>
              </a:rPr>
              <a:t>Friedensschlüsse und Ordnungen des Friedens in der Moderne </a:t>
            </a:r>
          </a:p>
          <a:p>
            <a:pPr marL="0" indent="0">
              <a:buNone/>
            </a:pPr>
            <a:endParaRPr lang="de-DE" sz="2400">
              <a:solidFill>
                <a:srgbClr val="000000"/>
              </a:solidFill>
            </a:endParaRPr>
          </a:p>
          <a:p>
            <a:r>
              <a:rPr lang="de-DE" sz="2400">
                <a:solidFill>
                  <a:srgbClr val="000000"/>
                </a:solidFill>
              </a:rPr>
              <a:t>Europäische Friedensordnungen nach den napoleonischen Kriegen </a:t>
            </a:r>
          </a:p>
          <a:p>
            <a:r>
              <a:rPr lang="de-DE" sz="2400">
                <a:solidFill>
                  <a:srgbClr val="000000"/>
                </a:solidFill>
              </a:rPr>
              <a:t>Internationale Friedensordnungen nach dem ersten Weltkrieg</a:t>
            </a:r>
          </a:p>
          <a:p>
            <a:r>
              <a:rPr lang="de-DE" sz="2400">
                <a:solidFill>
                  <a:srgbClr val="000000"/>
                </a:solidFill>
              </a:rPr>
              <a:t>Konflikte und Frieden nach dem Zweiten Weltkrieg </a:t>
            </a:r>
          </a:p>
        </p:txBody>
      </p:sp>
    </p:spTree>
    <p:extLst>
      <p:ext uri="{BB962C8B-B14F-4D97-AF65-F5344CB8AC3E}">
        <p14:creationId xmlns:p14="http://schemas.microsoft.com/office/powerpoint/2010/main" val="47380296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567</Words>
  <Application>Microsoft Office PowerPoint</Application>
  <PresentationFormat>Breitbild</PresentationFormat>
  <Paragraphs>61</Paragraphs>
  <Slides>12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Arial</vt:lpstr>
      <vt:lpstr>Calibri</vt:lpstr>
      <vt:lpstr>Calibri Light</vt:lpstr>
      <vt:lpstr>Office</vt:lpstr>
      <vt:lpstr>Unterrichtsfach  Geschichte</vt:lpstr>
      <vt:lpstr>Geschichte als Wissenschaft – Was ist das?</vt:lpstr>
      <vt:lpstr>Themenbereiche in der Einführungsphase (EF) Inhaltsfeld I</vt:lpstr>
      <vt:lpstr>Themenbereiche in der Einführungsphase (EF) Inhaltsfeld II</vt:lpstr>
      <vt:lpstr>Themenbereiche in der Einführungsphase (EF) Inhaltsfeld III</vt:lpstr>
      <vt:lpstr>Themenbereiche in der Q1 / Q2 </vt:lpstr>
      <vt:lpstr>Themenbereiche in der Q1 / Q2 </vt:lpstr>
      <vt:lpstr>Themenbereiche in der Q1 / Q2 </vt:lpstr>
      <vt:lpstr>Themenbereiche in der Q1 / Q2 </vt:lpstr>
      <vt:lpstr>Ziele des Faches Geschichte </vt:lpstr>
      <vt:lpstr>Warum Geschichte?</vt:lpstr>
      <vt:lpstr>Noch Fragen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Unterrichtsfach  Geschichte</dc:title>
  <dc:creator>Markus Hagen</dc:creator>
  <cp:lastModifiedBy>Markus Hagen</cp:lastModifiedBy>
  <cp:revision>1</cp:revision>
  <dcterms:created xsi:type="dcterms:W3CDTF">2020-04-28T12:57:10Z</dcterms:created>
  <dcterms:modified xsi:type="dcterms:W3CDTF">2020-04-28T12:57:43Z</dcterms:modified>
</cp:coreProperties>
</file>