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27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420"/>
    <a:srgbClr val="3787BF"/>
    <a:srgbClr val="C74D14"/>
    <a:srgbClr val="7C4028"/>
    <a:srgbClr val="3A79A2"/>
    <a:srgbClr val="FCDA45"/>
    <a:srgbClr val="953F1E"/>
    <a:srgbClr val="693F31"/>
    <a:srgbClr val="9A441D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6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7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68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9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1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2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7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1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0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Chemie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</a:t>
            </a:r>
            <a:r>
              <a:rPr lang="de-DE" dirty="0" smtClean="0"/>
              <a:t>n der Oberstufe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113373"/>
            <a:ext cx="3191007" cy="960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hemikerin, Labor, Periodensystem, Chemie, Mediz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71" y="1113373"/>
            <a:ext cx="5442509" cy="28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3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Chemie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001008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/>
              <a:t>ist eine Naturwissenschaft, die sich mit dem </a:t>
            </a:r>
            <a:r>
              <a:rPr lang="de-DE" sz="2800" b="1" dirty="0" smtClean="0"/>
              <a:t>Aufbau</a:t>
            </a:r>
            <a:r>
              <a:rPr lang="de-DE" sz="2800" dirty="0" smtClean="0"/>
              <a:t>, den </a:t>
            </a:r>
            <a:r>
              <a:rPr lang="de-DE" sz="2800" b="1" dirty="0" smtClean="0"/>
              <a:t>Eigenschaften</a:t>
            </a:r>
            <a:r>
              <a:rPr lang="de-DE" sz="2800" dirty="0" smtClean="0"/>
              <a:t> und den </a:t>
            </a:r>
            <a:r>
              <a:rPr lang="de-DE" sz="2800" b="1" dirty="0" smtClean="0"/>
              <a:t>Umwandlungen von Stoffen </a:t>
            </a:r>
            <a:r>
              <a:rPr lang="de-DE" sz="2800" dirty="0" smtClean="0"/>
              <a:t>beschäftigt.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005" y="3450354"/>
            <a:ext cx="6401694" cy="25740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06"/>
            <a:ext cx="12192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behandlung, drogen, medika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114" y="3818273"/>
            <a:ext cx="2041238" cy="13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ist das Fach Chemie wichtig?</a:t>
            </a:r>
            <a:endParaRPr lang="de-DE" dirty="0"/>
          </a:p>
        </p:txBody>
      </p:sp>
      <p:pic>
        <p:nvPicPr>
          <p:cNvPr id="4112" name="Picture 16" descr="farbrolle, hand, maler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38" y="2214809"/>
            <a:ext cx="2417007" cy="16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 Chemie ist im Alltag allgegenwärtig: 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smtClean="0"/>
              <a:t>Beim Kochen und Backen,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smtClean="0"/>
              <a:t>beim Putzen oder der Gartenarbeit,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smtClean="0"/>
              <a:t>in Hygiene- und Kosmetikprodukten,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smtClean="0"/>
              <a:t>in sämtlichen technischen Geräten,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smtClean="0"/>
              <a:t>im Hausbau und Instandhaltung,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smtClean="0"/>
              <a:t>in Medikamenten und Heilmitteln oder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smtClean="0"/>
              <a:t>in den Vorgängen in unserem Körper.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Viele Prozesse in Natur und Technik basieren auf chemischen Grundlagen.</a:t>
            </a:r>
          </a:p>
        </p:txBody>
      </p:sp>
      <p:pic>
        <p:nvPicPr>
          <p:cNvPr id="4116" name="Picture 20" descr="apfel, berühren, e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08897" y="3445368"/>
            <a:ext cx="2128217" cy="14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ostenlose Bild: Zubehör, Flaschen, Pflege, Farben, Kosmeti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098" name="Picture 2" descr="attraktiv, augen, brünet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87" y="2556228"/>
            <a:ext cx="216064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essert, erdbeere, ess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87" y="2183840"/>
            <a:ext cx="1946227" cy="12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Chemie im Beruf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201168" lvl="1" indent="0">
              <a:buNone/>
            </a:pPr>
            <a:endParaRPr lang="de-DE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781491"/>
              </p:ext>
            </p:extLst>
          </p:nvPr>
        </p:nvGraphicFramePr>
        <p:xfrm>
          <a:off x="2140117" y="1845734"/>
          <a:ext cx="8128000" cy="438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64619"/>
                <a:gridCol w="4863381"/>
              </a:tblGrid>
              <a:tr h="341697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direkter Bezug zu Chemie</a:t>
                      </a:r>
                      <a:endParaRPr lang="de-DE" sz="18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indirekter</a:t>
                      </a:r>
                      <a:r>
                        <a:rPr lang="de-DE" sz="1800" baseline="0" dirty="0" smtClean="0"/>
                        <a:t> Bezug zu Chemie</a:t>
                      </a:r>
                      <a:endParaRPr lang="de-DE" sz="1800" baseline="0" dirty="0" smtClean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86463">
                <a:tc>
                  <a:txBody>
                    <a:bodyPr/>
                    <a:lstStyle/>
                    <a:p>
                      <a:r>
                        <a:rPr lang="de-DE" dirty="0" smtClean="0"/>
                        <a:t>Chemiker/in</a:t>
                      </a:r>
                    </a:p>
                    <a:p>
                      <a:r>
                        <a:rPr lang="de-DE" dirty="0" smtClean="0"/>
                        <a:t>Chemielaborant/in</a:t>
                      </a:r>
                    </a:p>
                    <a:p>
                      <a:r>
                        <a:rPr lang="de-DE" dirty="0" smtClean="0"/>
                        <a:t>Chemikant/in</a:t>
                      </a:r>
                    </a:p>
                    <a:p>
                      <a:r>
                        <a:rPr lang="de-DE" dirty="0" smtClean="0"/>
                        <a:t>Chemietechniker/in</a:t>
                      </a:r>
                    </a:p>
                    <a:p>
                      <a:r>
                        <a:rPr lang="de-DE" dirty="0" smtClean="0"/>
                        <a:t>Lebensmittelchemiker/in</a:t>
                      </a:r>
                    </a:p>
                    <a:p>
                      <a:r>
                        <a:rPr lang="de-DE" dirty="0" smtClean="0"/>
                        <a:t>Toxikologin</a:t>
                      </a:r>
                      <a:r>
                        <a:rPr lang="de-DE" baseline="0" dirty="0" smtClean="0"/>
                        <a:t>/Toxikologe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Materialwissenschaftler/in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Berufe</a:t>
                      </a:r>
                      <a:r>
                        <a:rPr lang="de-DE" sz="1600" baseline="0" dirty="0" smtClean="0"/>
                        <a:t> im Kontext von Biologie oder Physik</a:t>
                      </a:r>
                    </a:p>
                    <a:p>
                      <a:r>
                        <a:rPr lang="de-DE" sz="1600" baseline="0" dirty="0" smtClean="0"/>
                        <a:t>Ärztin/Arzt</a:t>
                      </a:r>
                    </a:p>
                    <a:p>
                      <a:r>
                        <a:rPr lang="de-DE" sz="1600" baseline="0" dirty="0" smtClean="0"/>
                        <a:t>Pharmazeut/in</a:t>
                      </a:r>
                    </a:p>
                    <a:p>
                      <a:r>
                        <a:rPr lang="de-DE" sz="1600" baseline="0" dirty="0" smtClean="0"/>
                        <a:t>Krankenpfleger/in</a:t>
                      </a:r>
                    </a:p>
                    <a:p>
                      <a:r>
                        <a:rPr lang="de-DE" sz="1600" baseline="0" dirty="0" smtClean="0"/>
                        <a:t>Ingenieursberufe</a:t>
                      </a:r>
                    </a:p>
                    <a:p>
                      <a:r>
                        <a:rPr lang="de-DE" sz="1600" baseline="0" dirty="0" smtClean="0"/>
                        <a:t>Architekt/in</a:t>
                      </a:r>
                    </a:p>
                    <a:p>
                      <a:r>
                        <a:rPr lang="de-DE" sz="1600" baseline="0" dirty="0" smtClean="0"/>
                        <a:t>Friseur/in</a:t>
                      </a:r>
                    </a:p>
                    <a:p>
                      <a:r>
                        <a:rPr lang="de-DE" sz="1600" baseline="0" dirty="0" smtClean="0"/>
                        <a:t>Bäcker/in</a:t>
                      </a:r>
                    </a:p>
                    <a:p>
                      <a:r>
                        <a:rPr lang="de-DE" sz="1600" baseline="0" dirty="0" err="1" smtClean="0"/>
                        <a:t>Krimaltechniker</a:t>
                      </a:r>
                      <a:r>
                        <a:rPr lang="de-DE" sz="1600" baseline="0" dirty="0" smtClean="0"/>
                        <a:t>/in</a:t>
                      </a:r>
                    </a:p>
                    <a:p>
                      <a:r>
                        <a:rPr lang="de-DE" sz="1600" baseline="0" dirty="0" smtClean="0"/>
                        <a:t>Schornsteinfeger/in</a:t>
                      </a:r>
                    </a:p>
                    <a:p>
                      <a:r>
                        <a:rPr lang="de-DE" sz="1600" baseline="0" dirty="0" smtClean="0"/>
                        <a:t>Maurer/in</a:t>
                      </a:r>
                    </a:p>
                    <a:p>
                      <a:r>
                        <a:rPr lang="de-DE" sz="1600" baseline="0" dirty="0" smtClean="0"/>
                        <a:t>Feuerwehrfrau/</a:t>
                      </a:r>
                      <a:r>
                        <a:rPr lang="de-DE" sz="1600" baseline="0" dirty="0" err="1" smtClean="0"/>
                        <a:t>mann</a:t>
                      </a:r>
                      <a:endParaRPr lang="de-DE" sz="1600" baseline="0" dirty="0" smtClean="0"/>
                    </a:p>
                    <a:p>
                      <a:r>
                        <a:rPr lang="de-DE" sz="1600" baseline="0" dirty="0" smtClean="0"/>
                        <a:t>Berufe in der Textilverarbeitung</a:t>
                      </a:r>
                    </a:p>
                    <a:p>
                      <a:r>
                        <a:rPr lang="de-DE" sz="1600" baseline="0" dirty="0" smtClean="0"/>
                        <a:t>Umweltschutztechniker/in</a:t>
                      </a:r>
                    </a:p>
                    <a:p>
                      <a:r>
                        <a:rPr lang="de-DE" sz="1600" baseline="0" dirty="0" smtClean="0"/>
                        <a:t>Werkstoffprüfer/in</a:t>
                      </a:r>
                    </a:p>
                    <a:p>
                      <a:endParaRPr lang="de-DE" baseline="0" dirty="0" smtClean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62" name="Picture 14" descr="Gebäude, Professional, Mitarbeiter, 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109" y="1384604"/>
            <a:ext cx="2425579" cy="16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ufzeichnen, daten, diagn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46" y="2783808"/>
            <a:ext cx="2616534" cy="174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bor, Analyse, Chemie, Forschung, Chemiker, Ph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266793"/>
            <a:ext cx="2825927" cy="188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risur, Friseur, Haare, Hochgesteckt, Gesicht, Femin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675" y="4406338"/>
            <a:ext cx="2473013" cy="16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ostenloses Stock Foto zu ausbildung, bücher, einfarbig, fak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09" y="2513617"/>
            <a:ext cx="1791728" cy="26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des Chemieunterrichts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866229" cy="4023360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 Vertiefende </a:t>
            </a:r>
            <a:r>
              <a:rPr lang="de-DE" b="1" dirty="0" smtClean="0"/>
              <a:t>chemisch-naturwissenschaftliche Grundbildung</a:t>
            </a:r>
            <a:r>
              <a:rPr lang="de-DE" dirty="0" smtClean="0"/>
              <a:t>, die ein besseres Verständnis der materiellen Welt ermöglicht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 Erweiterte Allgemeinbildung, welche zur </a:t>
            </a:r>
            <a:r>
              <a:rPr lang="de-DE" b="1" dirty="0" smtClean="0"/>
              <a:t>aktiven Teilhabe </a:t>
            </a:r>
            <a:r>
              <a:rPr lang="de-DE" dirty="0" smtClean="0"/>
              <a:t>an </a:t>
            </a:r>
            <a:r>
              <a:rPr lang="de-DE" b="1" dirty="0" smtClean="0"/>
              <a:t>gesellschaftlicher Kommunikation, Meinungsbildung und Entscheidungsfindung</a:t>
            </a:r>
            <a:r>
              <a:rPr lang="de-DE" dirty="0" smtClean="0"/>
              <a:t> zu naturwissenschaftlichen Problemlösungen und technischen Entwicklungen beiträgt.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de-DE" smtClean="0"/>
              <a:t> Die </a:t>
            </a:r>
            <a:r>
              <a:rPr lang="de-DE" dirty="0" smtClean="0"/>
              <a:t>Fähigkeit erlagen, </a:t>
            </a:r>
            <a:r>
              <a:rPr lang="de-DE" b="1" dirty="0" smtClean="0"/>
              <a:t>fachspezifisches und -übergreifendes Wissen zu vernetzen</a:t>
            </a:r>
            <a:r>
              <a:rPr lang="de-DE" dirty="0" smtClean="0"/>
              <a:t> und </a:t>
            </a:r>
            <a:r>
              <a:rPr lang="de-DE" b="1" dirty="0" smtClean="0"/>
              <a:t>methodische Fertigkeiten anzuwenden</a:t>
            </a:r>
            <a:r>
              <a:rPr lang="de-DE" dirty="0" smtClean="0"/>
              <a:t>, um spezifische Fragestellungen, Probleme und Problemlösungen im Alltag zu erkennen.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 flipH="1">
            <a:off x="2246241" y="1815002"/>
            <a:ext cx="2145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Umgang mit Fachwissen</a:t>
            </a:r>
            <a:endParaRPr lang="de-DE" sz="2800" dirty="0">
              <a:solidFill>
                <a:schemeClr val="accent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flipH="1">
            <a:off x="7258157" y="1894280"/>
            <a:ext cx="1866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1"/>
                </a:solidFill>
              </a:rPr>
              <a:t>Erkenntnis-gewinnung</a:t>
            </a:r>
            <a:endParaRPr lang="de-DE" sz="2800" dirty="0">
              <a:solidFill>
                <a:schemeClr val="accent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flipH="1">
            <a:off x="2354862" y="2786833"/>
            <a:ext cx="2152291" cy="1384995"/>
          </a:xfrm>
          <a:prstGeom prst="rect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B</a:t>
            </a:r>
            <a:r>
              <a:rPr lang="de-DE" sz="1400" dirty="0" smtClean="0">
                <a:solidFill>
                  <a:schemeClr val="accent2"/>
                </a:solidFill>
              </a:rPr>
              <a:t>estehendes </a:t>
            </a:r>
            <a:r>
              <a:rPr lang="de-DE" sz="1400" dirty="0">
                <a:solidFill>
                  <a:schemeClr val="accent2"/>
                </a:solidFill>
              </a:rPr>
              <a:t>Wissen aufgrund neuer chemischer Erfahrungen und Erkenntnisse modifizieren und </a:t>
            </a:r>
            <a:r>
              <a:rPr lang="de-DE" sz="1400" dirty="0" smtClean="0">
                <a:solidFill>
                  <a:schemeClr val="accent2"/>
                </a:solidFill>
              </a:rPr>
              <a:t>reorganisieren.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flipH="1">
            <a:off x="335400" y="1894280"/>
            <a:ext cx="1777081" cy="2246769"/>
          </a:xfrm>
          <a:prstGeom prst="rect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2"/>
                </a:solidFill>
              </a:rPr>
              <a:t>Ausgewählte Phänomene und Zusammenhänge erläutern und dabei Bezüge zu übergeordneten Prinzipien Gesetzen und Basiskonzepten der Chemie herstellen.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flipH="1">
            <a:off x="5113731" y="1910992"/>
            <a:ext cx="1986472" cy="1384995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Z</a:t>
            </a:r>
            <a:r>
              <a:rPr lang="de-DE" sz="1400" dirty="0" smtClean="0">
                <a:solidFill>
                  <a:schemeClr val="accent1"/>
                </a:solidFill>
              </a:rPr>
              <a:t>ur </a:t>
            </a:r>
            <a:r>
              <a:rPr lang="de-DE" sz="1400" dirty="0">
                <a:solidFill>
                  <a:schemeClr val="accent1"/>
                </a:solidFill>
              </a:rPr>
              <a:t>Klärung chemischer Fragestellungen begründete Hypothesen formulieren und Möglichkeiten zu ihrer Überprüfung </a:t>
            </a:r>
            <a:r>
              <a:rPr lang="de-DE" sz="1400" dirty="0" smtClean="0">
                <a:solidFill>
                  <a:schemeClr val="accent1"/>
                </a:solidFill>
              </a:rPr>
              <a:t>angeben.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9590341" y="1894280"/>
            <a:ext cx="2281937" cy="1600438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1"/>
                </a:solidFill>
              </a:rPr>
              <a:t>Modelle begründet </a:t>
            </a:r>
            <a:r>
              <a:rPr lang="de-DE" sz="1400" dirty="0">
                <a:solidFill>
                  <a:schemeClr val="accent1"/>
                </a:solidFill>
              </a:rPr>
              <a:t>auswählen und zur Beschreibung, Erklärung und Vorhersage chemischer Vorgänge verwenden, auch in einfacher formalisierter oder mathematischer </a:t>
            </a:r>
            <a:r>
              <a:rPr lang="de-DE" sz="1400" dirty="0" smtClean="0">
                <a:solidFill>
                  <a:schemeClr val="accent1"/>
                </a:solidFill>
              </a:rPr>
              <a:t>Form.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 flipH="1">
            <a:off x="7234220" y="2876886"/>
            <a:ext cx="2213918" cy="1384995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U</a:t>
            </a:r>
            <a:r>
              <a:rPr lang="de-DE" sz="1400" dirty="0" smtClean="0">
                <a:solidFill>
                  <a:schemeClr val="accent1"/>
                </a:solidFill>
              </a:rPr>
              <a:t>nter </a:t>
            </a:r>
            <a:r>
              <a:rPr lang="de-DE" sz="1400" dirty="0">
                <a:solidFill>
                  <a:schemeClr val="accent1"/>
                </a:solidFill>
              </a:rPr>
              <a:t>Beachtung von Sicherheitsvorschriften einfache Experimente </a:t>
            </a:r>
            <a:r>
              <a:rPr lang="de-DE" sz="1400" dirty="0" smtClean="0">
                <a:solidFill>
                  <a:schemeClr val="accent1"/>
                </a:solidFill>
              </a:rPr>
              <a:t>zielgerichtet planen </a:t>
            </a:r>
            <a:r>
              <a:rPr lang="de-DE" sz="1400" dirty="0">
                <a:solidFill>
                  <a:schemeClr val="accent1"/>
                </a:solidFill>
              </a:rPr>
              <a:t>und durchführen und dabei mögliche Fehler </a:t>
            </a:r>
            <a:r>
              <a:rPr lang="de-DE" sz="1400" dirty="0" smtClean="0">
                <a:solidFill>
                  <a:schemeClr val="accent1"/>
                </a:solidFill>
              </a:rPr>
              <a:t>betrachten.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36" name="Titel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</a:t>
            </a:r>
            <a:r>
              <a:rPr lang="de-DE" sz="4000" dirty="0" smtClean="0"/>
              <a:t>*</a:t>
            </a:r>
            <a:r>
              <a:rPr lang="de-DE" dirty="0" smtClean="0"/>
              <a:t> des Chemieunterrichts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 flipH="1">
            <a:off x="2877538" y="5754544"/>
            <a:ext cx="214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Kommunikation</a:t>
            </a:r>
            <a:endParaRPr lang="de-DE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 flipH="1">
            <a:off x="7557470" y="5754544"/>
            <a:ext cx="156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C000"/>
                </a:solidFill>
              </a:rPr>
              <a:t>Bewertung</a:t>
            </a:r>
            <a:endParaRPr lang="de-DE" sz="2400" dirty="0">
              <a:solidFill>
                <a:srgbClr val="FFC00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 flipH="1">
            <a:off x="608484" y="4351825"/>
            <a:ext cx="2193200" cy="1815882"/>
          </a:xfrm>
          <a:prstGeom prst="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Fragestellungen, Untersuchungen, Experimente und Daten nach gegebenen Strukturen dokumentieren und stimmig rekonstruieren, auch mit Unterstützung digitaler </a:t>
            </a:r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Werkzeuge.</a:t>
            </a:r>
            <a:endParaRPr lang="de-DE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 flipH="1">
            <a:off x="3106929" y="4351825"/>
            <a:ext cx="2112405" cy="1384995"/>
          </a:xfrm>
          <a:prstGeom prst="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hemische 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Aussagen und Behauptungen mit sachlich fundierten und überzeugenden Argumenten begründen bzw. kritisieren.</a:t>
            </a:r>
          </a:p>
        </p:txBody>
      </p:sp>
      <p:sp>
        <p:nvSpPr>
          <p:cNvPr id="41" name="Textfeld 40"/>
          <p:cNvSpPr txBox="1"/>
          <p:nvPr/>
        </p:nvSpPr>
        <p:spPr>
          <a:xfrm flipH="1">
            <a:off x="5829825" y="4539025"/>
            <a:ext cx="3295064" cy="1169551"/>
          </a:xfrm>
          <a:prstGeom prst="rect">
            <a:avLst/>
          </a:prstGeom>
          <a:noFill/>
          <a:ln w="6350">
            <a:solidFill>
              <a:srgbClr val="FFE38B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C000"/>
                </a:solidFill>
              </a:rPr>
              <a:t>Möglichkeiten und Grenzen chemischer und anwendungsbezogener Problemlösungen und Sichtweisen mit Bezug auf die Zielsetzungen der Naturwissenschaften darstellen.</a:t>
            </a:r>
          </a:p>
        </p:txBody>
      </p:sp>
      <p:sp>
        <p:nvSpPr>
          <p:cNvPr id="42" name="Textfeld 41"/>
          <p:cNvSpPr txBox="1"/>
          <p:nvPr/>
        </p:nvSpPr>
        <p:spPr>
          <a:xfrm flipH="1">
            <a:off x="9361421" y="4384938"/>
            <a:ext cx="2272093" cy="1815882"/>
          </a:xfrm>
          <a:prstGeom prst="rect">
            <a:avLst/>
          </a:prstGeom>
          <a:noFill/>
          <a:ln w="6350">
            <a:solidFill>
              <a:srgbClr val="FFE38B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C000"/>
                </a:solidFill>
              </a:rPr>
              <a:t>Für </a:t>
            </a:r>
            <a:r>
              <a:rPr lang="de-DE" sz="1400" dirty="0">
                <a:solidFill>
                  <a:srgbClr val="FFC000"/>
                </a:solidFill>
              </a:rPr>
              <a:t>Bewertungen in chemischen und anwendungsbezogenen Zusammenhängen </a:t>
            </a:r>
            <a:r>
              <a:rPr lang="de-DE" sz="1400" dirty="0" err="1">
                <a:solidFill>
                  <a:srgbClr val="FFC000"/>
                </a:solidFill>
              </a:rPr>
              <a:t>kriteriengeleitet</a:t>
            </a:r>
            <a:r>
              <a:rPr lang="de-DE" sz="1400" dirty="0">
                <a:solidFill>
                  <a:srgbClr val="FFC000"/>
                </a:solidFill>
              </a:rPr>
              <a:t> Argumente abwägen und einen begründeten Standpunkt </a:t>
            </a:r>
            <a:r>
              <a:rPr lang="de-DE" sz="1400" dirty="0" smtClean="0">
                <a:solidFill>
                  <a:srgbClr val="FFC000"/>
                </a:solidFill>
              </a:rPr>
              <a:t>beziehen.</a:t>
            </a:r>
            <a:endParaRPr lang="de-DE" sz="1400" dirty="0">
              <a:solidFill>
                <a:srgbClr val="FFC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5948801" y="6334780"/>
            <a:ext cx="568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*Auswahl einiger Kompetenzen, die Schülerinnen und Schüler am Ende der Einführungsphase laut Kernlehrplan des Landes NRW erlangt haben.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Unterrichtsstoff in der 11. Klasse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37453" y="2470330"/>
            <a:ext cx="5187773" cy="4023360"/>
          </a:xfrm>
        </p:spPr>
        <p:txBody>
          <a:bodyPr>
            <a:normAutofit/>
          </a:bodyPr>
          <a:lstStyle/>
          <a:p>
            <a:r>
              <a:rPr lang="de-DE" u="sng" dirty="0">
                <a:solidFill>
                  <a:srgbClr val="333333"/>
                </a:solidFill>
              </a:rPr>
              <a:t>Möglicher Kontext</a:t>
            </a:r>
            <a:r>
              <a:rPr lang="de-DE" u="sng" dirty="0" smtClean="0">
                <a:solidFill>
                  <a:srgbClr val="333333"/>
                </a:solidFill>
              </a:rPr>
              <a:t>:</a:t>
            </a:r>
            <a:endParaRPr lang="de-D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333333"/>
                </a:solidFill>
              </a:rPr>
              <a:t>Vom Alkohol zum Aromastoff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dirty="0">
              <a:solidFill>
                <a:srgbClr val="333333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333333"/>
                </a:solidFill>
              </a:rPr>
              <a:t>Vom Autoabgas zur Versauerung des Meeres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dirty="0">
              <a:solidFill>
                <a:srgbClr val="333333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333333"/>
                </a:solidFill>
              </a:rPr>
              <a:t>Neue Materialien aus Kohlenstoff</a:t>
            </a:r>
          </a:p>
        </p:txBody>
      </p:sp>
      <p:sp>
        <p:nvSpPr>
          <p:cNvPr id="6" name="Rechteck 5"/>
          <p:cNvSpPr/>
          <p:nvPr/>
        </p:nvSpPr>
        <p:spPr>
          <a:xfrm>
            <a:off x="2204591" y="1842979"/>
            <a:ext cx="7843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/>
              <a:t>Inhaltsfeld: Kohlenstoffverbindungen und Gleichgewichtsreaktionen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249680" y="2470330"/>
            <a:ext cx="518777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de-DE" u="sng" dirty="0" smtClean="0"/>
              <a:t>Inhaltliche Schwerpunkte</a:t>
            </a:r>
            <a:r>
              <a:rPr lang="de-DE" dirty="0" smtClean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   Organische und anorganische</a:t>
            </a:r>
            <a:br>
              <a:rPr lang="de-DE" dirty="0" smtClean="0"/>
            </a:br>
            <a:r>
              <a:rPr lang="de-DE" dirty="0" smtClean="0"/>
              <a:t>     Kohlenstoffverbindungen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  Gleichgewichtsreaktionen</a:t>
            </a:r>
          </a:p>
          <a:p>
            <a:pPr marL="201168" lvl="1" indent="0">
              <a:buFont typeface="Calibri" pitchFamily="34" charset="0"/>
              <a:buNone/>
            </a:pPr>
            <a:r>
              <a:rPr lang="de-DE" sz="2000" dirty="0" smtClean="0"/>
              <a:t>	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  Stoffkreislauf in der Natur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  Nanochemie des Kohlenstoffes</a:t>
            </a:r>
            <a:endParaRPr lang="de-DE" dirty="0"/>
          </a:p>
        </p:txBody>
      </p:sp>
      <p:cxnSp>
        <p:nvCxnSpPr>
          <p:cNvPr id="9" name="Gerader Verbinder 8"/>
          <p:cNvCxnSpPr/>
          <p:nvPr/>
        </p:nvCxnSpPr>
        <p:spPr>
          <a:xfrm flipH="1">
            <a:off x="6115679" y="2470330"/>
            <a:ext cx="1080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10312" r="19517"/>
          <a:stretch/>
        </p:blipFill>
        <p:spPr>
          <a:xfrm>
            <a:off x="9357359" y="5083348"/>
            <a:ext cx="2474823" cy="11142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06"/>
            <a:ext cx="12192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 solltest Chemie wählen, wenn du…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49973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 in der Sek. I </a:t>
            </a:r>
            <a:r>
              <a:rPr lang="de-DE" b="1" dirty="0" smtClean="0"/>
              <a:t>Interesse</a:t>
            </a:r>
            <a:r>
              <a:rPr lang="de-DE" dirty="0" smtClean="0"/>
              <a:t> </a:t>
            </a:r>
            <a:r>
              <a:rPr lang="de-DE" b="1" dirty="0" smtClean="0"/>
              <a:t>an dem Fach Chemie </a:t>
            </a:r>
            <a:r>
              <a:rPr lang="de-DE" dirty="0" smtClean="0"/>
              <a:t>hattest.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 dich für </a:t>
            </a:r>
            <a:r>
              <a:rPr lang="de-DE" b="1" dirty="0" smtClean="0"/>
              <a:t>Naturwissenschaften, Medizin oder Pharmazie </a:t>
            </a:r>
            <a:r>
              <a:rPr lang="de-DE" dirty="0" smtClean="0"/>
              <a:t>im Allgemeinen interessierst.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 bereit bist, Zeit und Mühe zu investieren, um </a:t>
            </a:r>
            <a:r>
              <a:rPr lang="de-DE" b="1" dirty="0" smtClean="0"/>
              <a:t>abstrakte Inhalte zu verstehen.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 gerne </a:t>
            </a:r>
            <a:r>
              <a:rPr lang="de-DE" b="1" dirty="0" smtClean="0"/>
              <a:t>knobelst, tüftelst oder mit Rätseln </a:t>
            </a:r>
            <a:r>
              <a:rPr lang="de-DE" dirty="0" smtClean="0"/>
              <a:t>auseinandersetzt und dabei Durchhaltevermögen hast.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 dich für </a:t>
            </a:r>
            <a:r>
              <a:rPr lang="de-DE" dirty="0" err="1" smtClean="0"/>
              <a:t>kriteriengeleitetes</a:t>
            </a:r>
            <a:r>
              <a:rPr lang="de-DE" dirty="0" smtClean="0"/>
              <a:t> und problemorientiertes </a:t>
            </a:r>
            <a:r>
              <a:rPr lang="de-DE" b="1" dirty="0" smtClean="0"/>
              <a:t>Experimentieren</a:t>
            </a:r>
            <a:r>
              <a:rPr lang="de-DE" dirty="0" smtClean="0"/>
              <a:t> interessierst.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 einen </a:t>
            </a:r>
            <a:r>
              <a:rPr lang="de-DE" b="1" dirty="0" smtClean="0"/>
              <a:t>naturwissenschaftlichen Schwerpunkt </a:t>
            </a:r>
            <a:r>
              <a:rPr lang="de-DE" dirty="0" smtClean="0"/>
              <a:t>in deiner schulischen Laufbahn in Erwägung ziehst.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 einen </a:t>
            </a:r>
            <a:r>
              <a:rPr lang="de-DE" b="1" dirty="0" smtClean="0"/>
              <a:t>Beruf mit Verbindung zu Chemie </a:t>
            </a:r>
            <a:r>
              <a:rPr lang="de-DE" dirty="0" smtClean="0"/>
              <a:t>anstrebst.</a:t>
            </a:r>
            <a:endParaRPr lang="de-DE" dirty="0"/>
          </a:p>
        </p:txBody>
      </p:sp>
      <p:pic>
        <p:nvPicPr>
          <p:cNvPr id="1034" name="Picture 10" descr="Technologie, Klassenzimmer, Bildung, Lern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4"/>
          <a:stretch/>
        </p:blipFill>
        <p:spPr bwMode="auto">
          <a:xfrm>
            <a:off x="7392227" y="4663231"/>
            <a:ext cx="4386485" cy="15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Wir freuen uns auf euch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56" y="2023963"/>
            <a:ext cx="3218688" cy="321868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842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011837" y="5529254"/>
            <a:ext cx="616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Frau </a:t>
            </a:r>
            <a:r>
              <a:rPr lang="en-US" sz="2400" dirty="0" err="1" smtClean="0"/>
              <a:t>Görtz</a:t>
            </a:r>
            <a:r>
              <a:rPr lang="en-US" sz="2400" dirty="0" smtClean="0"/>
              <a:t> und Frau Meier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53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518</Words>
  <Application>Microsoft Office PowerPoint</Application>
  <PresentationFormat>Breitbild</PresentationFormat>
  <Paragraphs>88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Century Schoolbook</vt:lpstr>
      <vt:lpstr>Courier New</vt:lpstr>
      <vt:lpstr>Rückblick</vt:lpstr>
      <vt:lpstr>Chemie</vt:lpstr>
      <vt:lpstr>Chemie</vt:lpstr>
      <vt:lpstr>Warum ist das Fach Chemie wichtig?</vt:lpstr>
      <vt:lpstr>Chemie im Beruf</vt:lpstr>
      <vt:lpstr>Ziele des Chemieunterrichts</vt:lpstr>
      <vt:lpstr>Ziele* des Chemieunterrichts</vt:lpstr>
      <vt:lpstr>Unterrichtsstoff in der 11. Klasse</vt:lpstr>
      <vt:lpstr>Du solltest Chemie wählen, wenn du…</vt:lpstr>
      <vt:lpstr>Wir freuen uns auf euch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 in der Oberstufe</dc:title>
  <dc:creator>Natalie Meier</dc:creator>
  <cp:lastModifiedBy>Daniel</cp:lastModifiedBy>
  <cp:revision>62</cp:revision>
  <dcterms:created xsi:type="dcterms:W3CDTF">2020-04-27T12:25:10Z</dcterms:created>
  <dcterms:modified xsi:type="dcterms:W3CDTF">2020-04-29T08:19:42Z</dcterms:modified>
</cp:coreProperties>
</file>