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73" r:id="rId3"/>
    <p:sldId id="263" r:id="rId4"/>
    <p:sldId id="260" r:id="rId5"/>
    <p:sldId id="274" r:id="rId6"/>
  </p:sldIdLst>
  <p:sldSz cx="12192000" cy="6858000"/>
  <p:notesSz cx="6858000" cy="99456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sica Losse" initials="JL" lastIdx="2" clrIdx="0">
    <p:extLst>
      <p:ext uri="{19B8F6BF-5375-455C-9EA6-DF929625EA0E}">
        <p15:presenceInfo xmlns:p15="http://schemas.microsoft.com/office/powerpoint/2012/main" userId="4d5acade91689d5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D7C05-23FB-4020-A30F-7EDCA06A0961}" v="21" dt="2020-04-17T19:29:14.994"/>
    <p1510:client id="{5E165321-E278-4113-A79D-60C9FCD3BAB3}" v="8" dt="2020-04-17T21:10:39.6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8" d="100"/>
          <a:sy n="58" d="100"/>
        </p:scale>
        <p:origin x="456"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43DE9B-B678-4EFB-BB7D-A4370204A0B0}" type="datetime1">
              <a:rPr lang="en-US" smtClean="0"/>
              <a:t>4/19/2020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‹Nr.›</a:t>
            </a:fld>
            <a:endParaRPr lang="en-US" dirty="0"/>
          </a:p>
        </p:txBody>
      </p:sp>
    </p:spTree>
    <p:extLst>
      <p:ext uri="{BB962C8B-B14F-4D97-AF65-F5344CB8AC3E}">
        <p14:creationId xmlns:p14="http://schemas.microsoft.com/office/powerpoint/2010/main" val="171631672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125730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76450"/>
            <a:ext cx="10353762" cy="3714749"/>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6000749"/>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073ED0CC-082F-4160-86E5-0D6041F12778}" type="datetime1">
              <a:rPr lang="en-US" smtClean="0"/>
              <a:t>4/19/2020</a:t>
            </a:fld>
            <a:endParaRPr lang="en-US" dirty="0"/>
          </a:p>
        </p:txBody>
      </p:sp>
      <p:sp>
        <p:nvSpPr>
          <p:cNvPr id="5" name="Footer Placeholder 4"/>
          <p:cNvSpPr>
            <a:spLocks noGrp="1"/>
          </p:cNvSpPr>
          <p:nvPr>
            <p:ph type="ftr" sz="quarter" idx="3"/>
          </p:nvPr>
        </p:nvSpPr>
        <p:spPr>
          <a:xfrm>
            <a:off x="913795" y="6000749"/>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6000749"/>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A98EE3D-8CD1-4C3F-BD1C-C98C9596463C}" type="slidenum">
              <a:rPr lang="en-US" smtClean="0"/>
              <a:t>‹Nr.›</a:t>
            </a:fld>
            <a:endParaRPr lang="en-US" dirty="0"/>
          </a:p>
        </p:txBody>
      </p:sp>
    </p:spTree>
    <p:extLst>
      <p:ext uri="{BB962C8B-B14F-4D97-AF65-F5344CB8AC3E}">
        <p14:creationId xmlns:p14="http://schemas.microsoft.com/office/powerpoint/2010/main" val="3125530160"/>
      </p:ext>
    </p:extLst>
  </p:cSld>
  <p:clrMap bg1="dk1" tx1="lt1" bg2="dk2" tx2="lt2" accent1="accent1" accent2="accent2" accent3="accent3" accent4="accent4" accent5="accent5" accent6="accent6" hlink="hlink" folHlink="folHlink"/>
  <p:sldLayoutIdLst>
    <p:sldLayoutId id="2147483669" r:id="rId1"/>
  </p:sldLayoutIdLst>
  <p:hf sldNum="0" hdr="0" ftr="0" dt="0"/>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AToDOEAYRj8" TargetMode="External"/><Relationship Id="rId2" Type="http://schemas.openxmlformats.org/officeDocument/2006/relationships/hyperlink" Target="https://www.youtube.com/watch?v=66EWCqIJih0" TargetMode="External"/><Relationship Id="rId1" Type="http://schemas.openxmlformats.org/officeDocument/2006/relationships/slideLayout" Target="../slideLayouts/slideLayout1.xml"/><Relationship Id="rId5" Type="http://schemas.openxmlformats.org/officeDocument/2006/relationships/hyperlink" Target="https://www.youtube.com/watch?v=AaYFlutWHfU&amp;list=PLn_RXXE1fMmOMLoCTsLpQ3_wd2tn1FYbM&amp;index=2" TargetMode="External"/><Relationship Id="rId4" Type="http://schemas.openxmlformats.org/officeDocument/2006/relationships/hyperlink" Target="https://www.youtube.com/watch?v=gu_KJhygf0Q&amp;list=PLn_RXXE1fMmOMLoCTsLpQ3_wd2tn1FYbM&amp;index=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D32A07D-C646-4CC0-BA93-76707E70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id="{2110BB61-6218-43C7-B79E-9B4DE255B907}"/>
              </a:ext>
            </a:extLst>
          </p:cNvPr>
          <p:cNvSpPr>
            <a:spLocks noGrp="1"/>
          </p:cNvSpPr>
          <p:nvPr>
            <p:ph type="title"/>
          </p:nvPr>
        </p:nvSpPr>
        <p:spPr>
          <a:xfrm>
            <a:off x="5884389" y="1581064"/>
            <a:ext cx="6307611" cy="2879344"/>
          </a:xfrm>
        </p:spPr>
        <p:txBody>
          <a:bodyPr vert="horz" lIns="91440" tIns="45720" rIns="91440" bIns="45720" rtlCol="0" anchor="b">
            <a:normAutofit/>
          </a:bodyPr>
          <a:lstStyle/>
          <a:p>
            <a:r>
              <a:rPr lang="en-US" sz="2800" dirty="0">
                <a:solidFill>
                  <a:schemeClr val="bg1"/>
                </a:solidFill>
                <a:effectLst/>
              </a:rPr>
              <a:t>Die F</a:t>
            </a:r>
            <a:r>
              <a:rPr lang="de-DE" sz="2800" dirty="0">
                <a:solidFill>
                  <a:schemeClr val="bg1"/>
                </a:solidFill>
                <a:effectLst/>
              </a:rPr>
              <a:t>ä</a:t>
            </a:r>
            <a:r>
              <a:rPr lang="en-US" sz="2800" dirty="0" err="1">
                <a:solidFill>
                  <a:schemeClr val="bg1"/>
                </a:solidFill>
                <a:effectLst/>
              </a:rPr>
              <a:t>cher</a:t>
            </a:r>
            <a:r>
              <a:rPr lang="en-US" sz="2800" dirty="0">
                <a:solidFill>
                  <a:schemeClr val="bg1"/>
                </a:solidFill>
                <a:effectLst/>
              </a:rPr>
              <a:t> </a:t>
            </a:r>
            <a:br>
              <a:rPr lang="en-US" sz="2800" dirty="0">
                <a:solidFill>
                  <a:schemeClr val="bg1"/>
                </a:solidFill>
                <a:effectLst/>
              </a:rPr>
            </a:br>
            <a:r>
              <a:rPr lang="en-US" sz="2800" b="1" dirty="0">
                <a:solidFill>
                  <a:schemeClr val="bg1"/>
                </a:solidFill>
                <a:effectLst/>
              </a:rPr>
              <a:t>Evangelische und </a:t>
            </a:r>
            <a:r>
              <a:rPr lang="en-US" sz="2800" b="1" dirty="0" err="1">
                <a:solidFill>
                  <a:schemeClr val="bg1"/>
                </a:solidFill>
                <a:effectLst/>
              </a:rPr>
              <a:t>Katholische</a:t>
            </a:r>
            <a:r>
              <a:rPr lang="en-US" sz="2800" b="1" dirty="0">
                <a:solidFill>
                  <a:schemeClr val="bg1"/>
                </a:solidFill>
                <a:effectLst/>
              </a:rPr>
              <a:t> Religion </a:t>
            </a:r>
            <a:br>
              <a:rPr lang="en-US" sz="2800" dirty="0">
                <a:solidFill>
                  <a:schemeClr val="bg1"/>
                </a:solidFill>
                <a:effectLst/>
              </a:rPr>
            </a:br>
            <a:r>
              <a:rPr lang="en-US" sz="2800" dirty="0">
                <a:solidFill>
                  <a:schemeClr val="bg1"/>
                </a:solidFill>
                <a:effectLst/>
              </a:rPr>
              <a:t>in der </a:t>
            </a:r>
            <a:r>
              <a:rPr lang="en-US" sz="2800" dirty="0" err="1">
                <a:solidFill>
                  <a:schemeClr val="bg1"/>
                </a:solidFill>
                <a:effectLst/>
              </a:rPr>
              <a:t>Einführungsphase</a:t>
            </a:r>
            <a:r>
              <a:rPr lang="en-US" sz="2800" dirty="0">
                <a:solidFill>
                  <a:schemeClr val="bg1"/>
                </a:solidFill>
                <a:effectLst/>
              </a:rPr>
              <a:t> der</a:t>
            </a:r>
            <a:br>
              <a:rPr lang="en-US" sz="2800" dirty="0">
                <a:solidFill>
                  <a:schemeClr val="bg1"/>
                </a:solidFill>
                <a:effectLst/>
              </a:rPr>
            </a:br>
            <a:r>
              <a:rPr lang="de-DE" sz="2800" dirty="0">
                <a:solidFill>
                  <a:schemeClr val="bg1"/>
                </a:solidFill>
                <a:effectLst/>
              </a:rPr>
              <a:t>gymnasialen</a:t>
            </a:r>
            <a:r>
              <a:rPr lang="en-US" sz="2800" dirty="0">
                <a:solidFill>
                  <a:schemeClr val="bg1"/>
                </a:solidFill>
                <a:effectLst/>
              </a:rPr>
              <a:t> </a:t>
            </a:r>
            <a:r>
              <a:rPr lang="en-US" sz="2800" dirty="0" err="1">
                <a:solidFill>
                  <a:schemeClr val="bg1"/>
                </a:solidFill>
                <a:effectLst/>
              </a:rPr>
              <a:t>Oberstufe</a:t>
            </a:r>
            <a:r>
              <a:rPr lang="en-US" sz="2800" dirty="0">
                <a:solidFill>
                  <a:schemeClr val="bg1"/>
                </a:solidFill>
                <a:effectLst/>
              </a:rPr>
              <a:t> </a:t>
            </a:r>
            <a:br>
              <a:rPr lang="en-US" sz="2800" dirty="0">
                <a:solidFill>
                  <a:schemeClr val="bg1"/>
                </a:solidFill>
                <a:effectLst/>
              </a:rPr>
            </a:br>
            <a:endParaRPr lang="en-US" sz="2800" dirty="0">
              <a:solidFill>
                <a:schemeClr val="bg1"/>
              </a:solidFill>
              <a:effectLst/>
            </a:endParaRPr>
          </a:p>
        </p:txBody>
      </p:sp>
      <p:pic>
        <p:nvPicPr>
          <p:cNvPr id="2" name="Picture 1">
            <a:extLst>
              <a:ext uri="{FF2B5EF4-FFF2-40B4-BE49-F238E27FC236}">
                <a16:creationId xmlns:a16="http://schemas.microsoft.com/office/drawing/2014/main" id="{4AC467B6-078D-4B13-BFD5-9E0FD4EDFA3D}"/>
              </a:ext>
            </a:extLst>
          </p:cNvPr>
          <p:cNvPicPr>
            <a:picLocks noChangeAspect="1"/>
          </p:cNvPicPr>
          <p:nvPr/>
        </p:nvPicPr>
        <p:blipFill rotWithShape="1">
          <a:blip r:embed="rId2"/>
          <a:srcRect r="17567"/>
          <a:stretch/>
        </p:blipFill>
        <p:spPr>
          <a:xfrm>
            <a:off x="0" y="-70975"/>
            <a:ext cx="5779008" cy="6857990"/>
          </a:xfrm>
          <a:prstGeom prst="rect">
            <a:avLst/>
          </a:prstGeom>
        </p:spPr>
      </p:pic>
      <p:sp>
        <p:nvSpPr>
          <p:cNvPr id="5" name="Titel 3">
            <a:extLst>
              <a:ext uri="{FF2B5EF4-FFF2-40B4-BE49-F238E27FC236}">
                <a16:creationId xmlns:a16="http://schemas.microsoft.com/office/drawing/2014/main" id="{2548C1EA-6054-4EBE-A148-46795370911F}"/>
              </a:ext>
            </a:extLst>
          </p:cNvPr>
          <p:cNvSpPr txBox="1">
            <a:spLocks/>
          </p:cNvSpPr>
          <p:nvPr/>
        </p:nvSpPr>
        <p:spPr>
          <a:xfrm>
            <a:off x="8173435" y="3931920"/>
            <a:ext cx="3382832" cy="2926080"/>
          </a:xfrm>
          <a:prstGeom prst="rect">
            <a:avLst/>
          </a:prstGeom>
          <a:effectLst>
            <a:outerShdw blurRad="25400" dir="17880000">
              <a:srgbClr val="000000">
                <a:alpha val="46000"/>
              </a:srgbClr>
            </a:outerShdw>
          </a:effectLst>
        </p:spPr>
        <p:txBody>
          <a:bodyPr vert="horz" lIns="91440" tIns="45720" rIns="91440" bIns="45720" rtlCol="0" anchor="b">
            <a:normAutofit fontScale="97500"/>
          </a:bodyPr>
          <a:lst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100" dirty="0"/>
          </a:p>
        </p:txBody>
      </p:sp>
    </p:spTree>
    <p:extLst>
      <p:ext uri="{BB962C8B-B14F-4D97-AF65-F5344CB8AC3E}">
        <p14:creationId xmlns:p14="http://schemas.microsoft.com/office/powerpoint/2010/main" val="2910424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5A71C5-763D-4478-B77C-4E605E1BFEF4}"/>
              </a:ext>
            </a:extLst>
          </p:cNvPr>
          <p:cNvSpPr>
            <a:spLocks noGrp="1"/>
          </p:cNvSpPr>
          <p:nvPr>
            <p:ph type="title"/>
          </p:nvPr>
        </p:nvSpPr>
        <p:spPr>
          <a:xfrm>
            <a:off x="919119" y="338917"/>
            <a:ext cx="10353762" cy="598714"/>
          </a:xfrm>
        </p:spPr>
        <p:txBody>
          <a:bodyPr>
            <a:normAutofit fontScale="90000"/>
          </a:bodyPr>
          <a:lstStyle/>
          <a:p>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rgbClr val="E2E8E5"/>
                </a:solidFill>
                <a:effectLst>
                  <a:outerShdw blurRad="9525" dist="25400" dir="14640000" algn="tl" rotWithShape="0">
                    <a:srgbClr val="000000">
                      <a:alpha val="30000"/>
                    </a:srgbClr>
                  </a:outerShdw>
                </a:effectLst>
              </a:rPr>
            </a:br>
            <a:r>
              <a:rPr lang="de-DE" sz="36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Die Fragen der Religionen sind die Fragen des Menschen: </a:t>
            </a:r>
            <a:br>
              <a:rPr lang="de-DE" sz="36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br>
              <a:rPr lang="de-DE" sz="36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Wer bin ich? </a:t>
            </a:r>
            <a:b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Wo komme ich her?  Wo gehe ich hin?</a:t>
            </a:r>
            <a:b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 Was ist der Sinn des Lebens?</a:t>
            </a:r>
            <a:b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Wie soll ich handeln?</a:t>
            </a:r>
            <a:br>
              <a:rPr lang="de-DE" sz="31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In der </a:t>
            </a:r>
            <a:r>
              <a:rPr lang="de-DE" sz="2700" b="1" dirty="0" err="1">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Jgst</a:t>
            </a:r>
            <a:r>
              <a:rPr lang="de-DE" sz="27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 11 wird es um die gemeinsame Suche nach Antworten auf unsere Fragen zur…</a:t>
            </a:r>
            <a:br>
              <a:rPr lang="de-DE" sz="36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36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a:t>
            </a: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Rolle von Mann und Frau damals und heute</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…Beziehung zu unseren Mitmenschen</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…Beziehung zu Gott, Glaube, Religion und Kirche damals und heute</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…Unantastbarkeit unserer Würde</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…Verantwortung für unsere Mitmenschen und für die Bewahrung unseres Planeten Erde</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…Freiheit des Menschen</a:t>
            </a:r>
            <a:br>
              <a:rPr lang="de-DE" sz="2700"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br>
            <a:r>
              <a:rPr lang="de-DE" sz="2700" b="1" dirty="0">
                <a:ln>
                  <a:solidFill>
                    <a:srgbClr val="000000">
                      <a:lumMod val="75000"/>
                      <a:lumOff val="25000"/>
                      <a:alpha val="10000"/>
                    </a:srgbClr>
                  </a:solidFill>
                </a:ln>
                <a:solidFill>
                  <a:schemeClr val="bg1"/>
                </a:solidFill>
                <a:effectLst>
                  <a:outerShdw blurRad="9525" dist="25400" dir="14640000" algn="tl" rotWithShape="0">
                    <a:srgbClr val="000000">
                      <a:alpha val="30000"/>
                    </a:srgbClr>
                  </a:outerShdw>
                </a:effectLst>
              </a:rPr>
              <a:t>gehen.</a:t>
            </a:r>
            <a:endParaRPr lang="de-DE" sz="2700" dirty="0">
              <a:solidFill>
                <a:schemeClr val="bg1"/>
              </a:solidFill>
            </a:endParaRPr>
          </a:p>
        </p:txBody>
      </p:sp>
    </p:spTree>
    <p:extLst>
      <p:ext uri="{BB962C8B-B14F-4D97-AF65-F5344CB8AC3E}">
        <p14:creationId xmlns:p14="http://schemas.microsoft.com/office/powerpoint/2010/main" val="34590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F560F8-B64B-4E5D-9B41-7F1C80791E7E}"/>
              </a:ext>
            </a:extLst>
          </p:cNvPr>
          <p:cNvSpPr>
            <a:spLocks noGrp="1"/>
          </p:cNvSpPr>
          <p:nvPr>
            <p:ph type="title"/>
          </p:nvPr>
        </p:nvSpPr>
        <p:spPr>
          <a:xfrm>
            <a:off x="0" y="-1"/>
            <a:ext cx="12192000" cy="8658225"/>
          </a:xfrm>
          <a:solidFill>
            <a:srgbClr val="00B0F0"/>
          </a:solidFill>
        </p:spPr>
        <p:txBody>
          <a:bodyPr>
            <a:normAutofit/>
          </a:bodyPr>
          <a:lstStyle/>
          <a:p>
            <a:r>
              <a:rPr lang="de-DE" sz="3200" dirty="0">
                <a:solidFill>
                  <a:schemeClr val="bg1"/>
                </a:solidFill>
              </a:rPr>
              <a:t>Du wirst im Unterricht der Fächer </a:t>
            </a:r>
            <a:br>
              <a:rPr lang="de-DE" sz="3200" dirty="0">
                <a:solidFill>
                  <a:schemeClr val="bg1"/>
                </a:solidFill>
              </a:rPr>
            </a:br>
            <a:r>
              <a:rPr lang="de-DE" sz="3200" dirty="0">
                <a:solidFill>
                  <a:schemeClr val="bg1"/>
                </a:solidFill>
              </a:rPr>
              <a:t>Evangelische und Katholische Religion</a:t>
            </a:r>
            <a:r>
              <a:rPr lang="de-DE" sz="2400" dirty="0">
                <a:solidFill>
                  <a:schemeClr val="bg1"/>
                </a:solidFill>
              </a:rPr>
              <a:t>… </a:t>
            </a:r>
            <a:br>
              <a:rPr lang="de-DE" sz="2400" dirty="0">
                <a:solidFill>
                  <a:schemeClr val="bg1"/>
                </a:solidFill>
              </a:rPr>
            </a:br>
            <a:br>
              <a:rPr lang="de-DE" sz="2400" dirty="0">
                <a:solidFill>
                  <a:schemeClr val="bg1"/>
                </a:solidFill>
              </a:rPr>
            </a:br>
            <a:r>
              <a:rPr lang="de-DE" sz="2400" dirty="0">
                <a:solidFill>
                  <a:schemeClr val="bg1"/>
                </a:solidFill>
              </a:rPr>
              <a:t>..mit Texten, Musik, Filmen und Kunst zu den Themen analytisch arbeiten…</a:t>
            </a:r>
            <a:br>
              <a:rPr lang="de-DE" sz="2400" dirty="0">
                <a:solidFill>
                  <a:schemeClr val="bg1"/>
                </a:solidFill>
              </a:rPr>
            </a:br>
            <a:br>
              <a:rPr lang="de-DE" sz="2400" dirty="0">
                <a:solidFill>
                  <a:schemeClr val="bg1"/>
                </a:solidFill>
              </a:rPr>
            </a:br>
            <a:r>
              <a:rPr lang="de-DE" sz="2400" dirty="0">
                <a:solidFill>
                  <a:schemeClr val="bg1"/>
                </a:solidFill>
              </a:rPr>
              <a:t>…der Bibel und Zeugnissen anderer Weltreligionen begegnen.</a:t>
            </a:r>
            <a:br>
              <a:rPr lang="de-DE" sz="2400" dirty="0">
                <a:solidFill>
                  <a:schemeClr val="bg1"/>
                </a:solidFill>
              </a:rPr>
            </a:br>
            <a:br>
              <a:rPr lang="de-DE" sz="2400" dirty="0">
                <a:solidFill>
                  <a:schemeClr val="bg1"/>
                </a:solidFill>
              </a:rPr>
            </a:br>
            <a:r>
              <a:rPr lang="de-DE" sz="2400" dirty="0">
                <a:solidFill>
                  <a:schemeClr val="bg1"/>
                </a:solidFill>
              </a:rPr>
              <a:t>… kooperativ und kreativ mit deinen Mitschülern zusammenarbeiten.</a:t>
            </a:r>
            <a:br>
              <a:rPr lang="de-DE" sz="2400" dirty="0">
                <a:solidFill>
                  <a:schemeClr val="bg1"/>
                </a:solidFill>
              </a:rPr>
            </a:br>
            <a:br>
              <a:rPr lang="de-DE" sz="2400" dirty="0">
                <a:solidFill>
                  <a:schemeClr val="bg1"/>
                </a:solidFill>
              </a:rPr>
            </a:br>
            <a:r>
              <a:rPr lang="de-DE" sz="2400" dirty="0">
                <a:solidFill>
                  <a:schemeClr val="bg1"/>
                </a:solidFill>
              </a:rPr>
              <a:t>… neue digitale Medien zur Informationsrecherche und Präsentation nutzen.</a:t>
            </a:r>
            <a:br>
              <a:rPr lang="de-DE" sz="2400" dirty="0">
                <a:solidFill>
                  <a:schemeClr val="bg1"/>
                </a:solidFill>
              </a:rPr>
            </a:br>
            <a:br>
              <a:rPr lang="de-DE" sz="2400" dirty="0">
                <a:solidFill>
                  <a:schemeClr val="bg1"/>
                </a:solidFill>
              </a:rPr>
            </a:br>
            <a:r>
              <a:rPr lang="de-DE" sz="2400" dirty="0">
                <a:solidFill>
                  <a:schemeClr val="bg1"/>
                </a:solidFill>
              </a:rPr>
              <a:t>… deinen eigenen Standpunkt zu den Fragen des Menschen äußern, hinterfragen und vertreten.</a:t>
            </a:r>
            <a:br>
              <a:rPr lang="de-DE" sz="2400" dirty="0">
                <a:solidFill>
                  <a:schemeClr val="bg1"/>
                </a:solidFill>
              </a:rPr>
            </a:br>
            <a:br>
              <a:rPr lang="de-DE" sz="2400" dirty="0">
                <a:solidFill>
                  <a:schemeClr val="bg1"/>
                </a:solidFill>
              </a:rPr>
            </a:br>
            <a:r>
              <a:rPr lang="de-DE" sz="2400" dirty="0">
                <a:solidFill>
                  <a:schemeClr val="bg1"/>
                </a:solidFill>
              </a:rPr>
              <a:t>…die Perspektive anderer Menschen versuchen einzunehmen.</a:t>
            </a:r>
            <a:br>
              <a:rPr lang="de-DE" sz="2400" dirty="0">
                <a:solidFill>
                  <a:schemeClr val="bg1"/>
                </a:solidFill>
              </a:rPr>
            </a:br>
            <a:br>
              <a:rPr lang="de-DE" sz="2400" dirty="0">
                <a:solidFill>
                  <a:schemeClr val="bg1"/>
                </a:solidFill>
              </a:rPr>
            </a:br>
            <a:r>
              <a:rPr lang="de-DE" sz="2400" dirty="0">
                <a:solidFill>
                  <a:schemeClr val="bg1"/>
                </a:solidFill>
              </a:rPr>
              <a:t>… an Gesprächen und Diskussionen teilnehmen.</a:t>
            </a:r>
            <a:br>
              <a:rPr lang="de-DE" sz="2400" dirty="0">
                <a:solidFill>
                  <a:schemeClr val="bg1"/>
                </a:solidFill>
              </a:rPr>
            </a:br>
            <a:endParaRPr lang="de-DE" sz="2400" dirty="0">
              <a:solidFill>
                <a:schemeClr val="bg1"/>
              </a:solidFill>
            </a:endParaRPr>
          </a:p>
        </p:txBody>
      </p:sp>
    </p:spTree>
    <p:extLst>
      <p:ext uri="{BB962C8B-B14F-4D97-AF65-F5344CB8AC3E}">
        <p14:creationId xmlns:p14="http://schemas.microsoft.com/office/powerpoint/2010/main" val="1891426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0FE2C7A5-F597-4696-ADD9-073718C83D6F}"/>
              </a:ext>
            </a:extLst>
          </p:cNvPr>
          <p:cNvSpPr txBox="1"/>
          <p:nvPr/>
        </p:nvSpPr>
        <p:spPr>
          <a:xfrm>
            <a:off x="0" y="877829"/>
            <a:ext cx="5117858" cy="3046988"/>
          </a:xfrm>
          <a:prstGeom prst="rect">
            <a:avLst/>
          </a:prstGeom>
          <a:noFill/>
        </p:spPr>
        <p:txBody>
          <a:bodyPr wrap="square" rtlCol="0">
            <a:spAutoFit/>
          </a:bodyPr>
          <a:lstStyle/>
          <a:p>
            <a:endParaRPr lang="de-DE" sz="2400" b="1" dirty="0">
              <a:solidFill>
                <a:schemeClr val="bg1"/>
              </a:solidFill>
            </a:endParaRPr>
          </a:p>
          <a:p>
            <a:r>
              <a:rPr lang="de-DE" sz="2400" b="1" dirty="0">
                <a:solidFill>
                  <a:schemeClr val="bg1"/>
                </a:solidFill>
              </a:rPr>
              <a:t>1.Was ist der Mensch? Wer bin ich ?</a:t>
            </a:r>
            <a:br>
              <a:rPr lang="de-DE" sz="2400" b="1" dirty="0">
                <a:solidFill>
                  <a:schemeClr val="bg1"/>
                </a:solidFill>
              </a:rPr>
            </a:br>
            <a:endParaRPr lang="de-DE" sz="2400" b="1" dirty="0">
              <a:solidFill>
                <a:schemeClr val="bg1"/>
              </a:solidFill>
            </a:endParaRPr>
          </a:p>
          <a:p>
            <a:r>
              <a:rPr lang="de-DE" sz="2400" dirty="0">
                <a:solidFill>
                  <a:schemeClr val="bg1"/>
                </a:solidFill>
              </a:rPr>
              <a:t>Ebenbild Gottes? Mensch oder Tier?</a:t>
            </a:r>
          </a:p>
          <a:p>
            <a:r>
              <a:rPr lang="de-DE" sz="2400" dirty="0">
                <a:solidFill>
                  <a:schemeClr val="bg1"/>
                </a:solidFill>
              </a:rPr>
              <a:t>Herrscher über die Schöpfung?</a:t>
            </a:r>
            <a:br>
              <a:rPr lang="de-DE" sz="2400" dirty="0">
                <a:solidFill>
                  <a:schemeClr val="bg1"/>
                </a:solidFill>
              </a:rPr>
            </a:br>
            <a:r>
              <a:rPr lang="de-DE" sz="2400" dirty="0">
                <a:solidFill>
                  <a:schemeClr val="bg1"/>
                </a:solidFill>
              </a:rPr>
              <a:t>Eine Frau? Ein Mann?</a:t>
            </a:r>
            <a:br>
              <a:rPr lang="de-DE" sz="2400" dirty="0">
                <a:solidFill>
                  <a:schemeClr val="bg1"/>
                </a:solidFill>
              </a:rPr>
            </a:br>
            <a:r>
              <a:rPr lang="de-DE" sz="2400" dirty="0">
                <a:solidFill>
                  <a:schemeClr val="bg1"/>
                </a:solidFill>
              </a:rPr>
              <a:t>Bin ich religiös?</a:t>
            </a:r>
            <a:br>
              <a:rPr lang="de-DE" sz="2400" dirty="0">
                <a:solidFill>
                  <a:schemeClr val="bg1"/>
                </a:solidFill>
              </a:rPr>
            </a:br>
            <a:endParaRPr lang="de-DE" sz="2400" dirty="0">
              <a:solidFill>
                <a:schemeClr val="bg1"/>
              </a:solidFill>
            </a:endParaRPr>
          </a:p>
        </p:txBody>
      </p:sp>
      <p:sp>
        <p:nvSpPr>
          <p:cNvPr id="8" name="Titel 7">
            <a:extLst>
              <a:ext uri="{FF2B5EF4-FFF2-40B4-BE49-F238E27FC236}">
                <a16:creationId xmlns:a16="http://schemas.microsoft.com/office/drawing/2014/main" id="{A94E2AB5-6AC5-4CE2-8D8B-159834BF0540}"/>
              </a:ext>
            </a:extLst>
          </p:cNvPr>
          <p:cNvSpPr txBox="1">
            <a:spLocks noGrp="1"/>
          </p:cNvSpPr>
          <p:nvPr>
            <p:ph type="title"/>
          </p:nvPr>
        </p:nvSpPr>
        <p:spPr>
          <a:xfrm>
            <a:off x="-194371" y="135790"/>
            <a:ext cx="12192000" cy="954107"/>
          </a:xfrm>
          <a:prstGeom prst="rect">
            <a:avLst/>
          </a:prstGeom>
          <a:noFill/>
        </p:spPr>
        <p:txBody>
          <a:bodyPr wrap="square" rtlCol="0">
            <a:spAutoFit/>
          </a:bodyPr>
          <a:lstStyle/>
          <a:p>
            <a:r>
              <a:rPr lang="de-DE" sz="2800" dirty="0">
                <a:solidFill>
                  <a:schemeClr val="bg1"/>
                </a:solidFill>
              </a:rPr>
              <a:t>Evangelische und Katholische Religion </a:t>
            </a:r>
            <a:br>
              <a:rPr lang="de-DE" sz="2800" dirty="0">
                <a:solidFill>
                  <a:schemeClr val="bg1"/>
                </a:solidFill>
              </a:rPr>
            </a:br>
            <a:r>
              <a:rPr lang="de-DE" sz="2800" dirty="0">
                <a:solidFill>
                  <a:schemeClr val="bg1"/>
                </a:solidFill>
              </a:rPr>
              <a:t>Themen in der </a:t>
            </a:r>
            <a:r>
              <a:rPr lang="de-DE" sz="2800" dirty="0" err="1">
                <a:solidFill>
                  <a:schemeClr val="bg1"/>
                </a:solidFill>
              </a:rPr>
              <a:t>Jgst</a:t>
            </a:r>
            <a:r>
              <a:rPr lang="de-DE" sz="2800" dirty="0">
                <a:solidFill>
                  <a:schemeClr val="bg1"/>
                </a:solidFill>
              </a:rPr>
              <a:t>. 11 </a:t>
            </a:r>
          </a:p>
        </p:txBody>
      </p:sp>
      <p:sp>
        <p:nvSpPr>
          <p:cNvPr id="10" name="Textfeld 9">
            <a:extLst>
              <a:ext uri="{FF2B5EF4-FFF2-40B4-BE49-F238E27FC236}">
                <a16:creationId xmlns:a16="http://schemas.microsoft.com/office/drawing/2014/main" id="{2331D4DE-12DC-41EE-9A44-801FBB21CAF8}"/>
              </a:ext>
            </a:extLst>
          </p:cNvPr>
          <p:cNvSpPr txBox="1"/>
          <p:nvPr/>
        </p:nvSpPr>
        <p:spPr>
          <a:xfrm>
            <a:off x="4278085" y="2538831"/>
            <a:ext cx="8493551" cy="2616101"/>
          </a:xfrm>
          <a:prstGeom prst="rect">
            <a:avLst/>
          </a:prstGeom>
          <a:noFill/>
        </p:spPr>
        <p:txBody>
          <a:bodyPr wrap="square" rtlCol="0">
            <a:spAutoFit/>
          </a:bodyPr>
          <a:lstStyle/>
          <a:p>
            <a:r>
              <a:rPr lang="de-DE" sz="2400" b="1" dirty="0">
                <a:solidFill>
                  <a:schemeClr val="bg1"/>
                </a:solidFill>
              </a:rPr>
              <a:t>2. Das Verhältnis von Vernunft und Glaube</a:t>
            </a:r>
          </a:p>
          <a:p>
            <a:endParaRPr lang="de-DE" sz="2000" dirty="0">
              <a:solidFill>
                <a:schemeClr val="bg1"/>
              </a:solidFill>
            </a:endParaRPr>
          </a:p>
          <a:p>
            <a:r>
              <a:rPr lang="de-DE" sz="2400" dirty="0">
                <a:solidFill>
                  <a:schemeClr val="bg1"/>
                </a:solidFill>
              </a:rPr>
              <a:t>Was unterscheidet Wissenschaft und Glaube? Gibt es Gemeinsamkeiten?</a:t>
            </a:r>
          </a:p>
          <a:p>
            <a:r>
              <a:rPr lang="de-DE" sz="2400" dirty="0">
                <a:solidFill>
                  <a:schemeClr val="bg1"/>
                </a:solidFill>
              </a:rPr>
              <a:t>Die Bibel: Buch der Wissenschaft oder Glaubenszeugnis?</a:t>
            </a:r>
          </a:p>
          <a:p>
            <a:r>
              <a:rPr lang="de-DE" sz="2400" dirty="0">
                <a:solidFill>
                  <a:schemeClr val="bg1"/>
                </a:solidFill>
              </a:rPr>
              <a:t>Fundamentalismus: Wenn der Glaube die Vernunft aus den Augen verliert.</a:t>
            </a:r>
          </a:p>
        </p:txBody>
      </p:sp>
      <p:sp>
        <p:nvSpPr>
          <p:cNvPr id="12" name="Textfeld 11">
            <a:extLst>
              <a:ext uri="{FF2B5EF4-FFF2-40B4-BE49-F238E27FC236}">
                <a16:creationId xmlns:a16="http://schemas.microsoft.com/office/drawing/2014/main" id="{F2352174-11A2-4C17-8FBE-1E46471F96F6}"/>
              </a:ext>
            </a:extLst>
          </p:cNvPr>
          <p:cNvSpPr txBox="1"/>
          <p:nvPr/>
        </p:nvSpPr>
        <p:spPr>
          <a:xfrm>
            <a:off x="457199" y="4587728"/>
            <a:ext cx="9372599" cy="2308324"/>
          </a:xfrm>
          <a:prstGeom prst="rect">
            <a:avLst/>
          </a:prstGeom>
          <a:noFill/>
        </p:spPr>
        <p:txBody>
          <a:bodyPr wrap="square" rtlCol="0">
            <a:spAutoFit/>
          </a:bodyPr>
          <a:lstStyle/>
          <a:p>
            <a:r>
              <a:rPr lang="de-DE" sz="2400" b="1" dirty="0">
                <a:solidFill>
                  <a:schemeClr val="bg1"/>
                </a:solidFill>
              </a:rPr>
              <a:t>3</a:t>
            </a:r>
            <a:r>
              <a:rPr lang="de-DE" b="1" dirty="0">
                <a:solidFill>
                  <a:schemeClr val="bg1"/>
                </a:solidFill>
              </a:rPr>
              <a:t>. </a:t>
            </a:r>
            <a:r>
              <a:rPr lang="de-DE" sz="2400" b="1" dirty="0">
                <a:solidFill>
                  <a:schemeClr val="bg1"/>
                </a:solidFill>
              </a:rPr>
              <a:t>Christliche Ethik</a:t>
            </a:r>
          </a:p>
          <a:p>
            <a:endParaRPr lang="de-DE" sz="2400" b="1" dirty="0">
              <a:solidFill>
                <a:schemeClr val="bg1"/>
              </a:solidFill>
            </a:endParaRPr>
          </a:p>
          <a:p>
            <a:r>
              <a:rPr lang="de-DE" sz="2400" dirty="0">
                <a:solidFill>
                  <a:schemeClr val="bg1"/>
                </a:solidFill>
              </a:rPr>
              <a:t>Sterbehilfe: Wann endet das Leben?</a:t>
            </a:r>
          </a:p>
          <a:p>
            <a:r>
              <a:rPr lang="de-DE" sz="2400" dirty="0">
                <a:solidFill>
                  <a:schemeClr val="bg1"/>
                </a:solidFill>
              </a:rPr>
              <a:t>ungewollte Schwangerschaft: Wann beginnt das Leben?</a:t>
            </a:r>
          </a:p>
          <a:p>
            <a:r>
              <a:rPr lang="de-DE" sz="2400" dirty="0">
                <a:solidFill>
                  <a:schemeClr val="bg1"/>
                </a:solidFill>
              </a:rPr>
              <a:t>Wer sagt uns, wie wir in solchen ethischen Konfliktsituationen handeln sollen?</a:t>
            </a:r>
          </a:p>
        </p:txBody>
      </p:sp>
    </p:spTree>
    <p:extLst>
      <p:ext uri="{BB962C8B-B14F-4D97-AF65-F5344CB8AC3E}">
        <p14:creationId xmlns:p14="http://schemas.microsoft.com/office/powerpoint/2010/main" val="182113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3E186F-0331-4CE4-8C04-F10DEED91C72}"/>
              </a:ext>
            </a:extLst>
          </p:cNvPr>
          <p:cNvSpPr>
            <a:spLocks noGrp="1"/>
          </p:cNvSpPr>
          <p:nvPr>
            <p:ph type="title"/>
          </p:nvPr>
        </p:nvSpPr>
        <p:spPr>
          <a:xfrm>
            <a:off x="1121184" y="386497"/>
            <a:ext cx="10353762" cy="1696825"/>
          </a:xfrm>
        </p:spPr>
        <p:txBody>
          <a:bodyPr>
            <a:normAutofit fontScale="90000"/>
          </a:bodyPr>
          <a:lstStyle/>
          <a:p>
            <a:r>
              <a:rPr lang="de-DE" sz="3200" dirty="0">
                <a:solidFill>
                  <a:schemeClr val="bg1"/>
                </a:solidFill>
              </a:rPr>
              <a:t>Wo liegt dann überhaupt der Unterschied </a:t>
            </a:r>
            <a:br>
              <a:rPr lang="de-DE" sz="3200" dirty="0">
                <a:solidFill>
                  <a:schemeClr val="bg1"/>
                </a:solidFill>
              </a:rPr>
            </a:br>
            <a:r>
              <a:rPr lang="de-DE" sz="3200" dirty="0">
                <a:solidFill>
                  <a:schemeClr val="bg1"/>
                </a:solidFill>
              </a:rPr>
              <a:t>zwischen </a:t>
            </a:r>
            <a:br>
              <a:rPr lang="de-DE" sz="3200" dirty="0">
                <a:solidFill>
                  <a:schemeClr val="bg1"/>
                </a:solidFill>
              </a:rPr>
            </a:br>
            <a:r>
              <a:rPr lang="de-DE" sz="3200" dirty="0">
                <a:solidFill>
                  <a:schemeClr val="bg1"/>
                </a:solidFill>
              </a:rPr>
              <a:t>evangelisch und katholisch?</a:t>
            </a:r>
            <a:br>
              <a:rPr lang="de-DE" sz="3200" dirty="0">
                <a:solidFill>
                  <a:schemeClr val="bg1"/>
                </a:solidFill>
              </a:rPr>
            </a:br>
            <a:r>
              <a:rPr lang="de-DE" sz="3200" dirty="0">
                <a:solidFill>
                  <a:schemeClr val="bg1"/>
                </a:solidFill>
              </a:rPr>
              <a:t>Was umfasst im Vergleich das Fach Praktische Philosophie?</a:t>
            </a:r>
          </a:p>
        </p:txBody>
      </p:sp>
      <p:sp>
        <p:nvSpPr>
          <p:cNvPr id="4" name="Textfeld 3">
            <a:extLst>
              <a:ext uri="{FF2B5EF4-FFF2-40B4-BE49-F238E27FC236}">
                <a16:creationId xmlns:a16="http://schemas.microsoft.com/office/drawing/2014/main" id="{1254627B-C005-40CD-931A-1C05C092AEA3}"/>
              </a:ext>
            </a:extLst>
          </p:cNvPr>
          <p:cNvSpPr txBox="1"/>
          <p:nvPr/>
        </p:nvSpPr>
        <p:spPr>
          <a:xfrm>
            <a:off x="1489435" y="2388927"/>
            <a:ext cx="10114960" cy="4462760"/>
          </a:xfrm>
          <a:prstGeom prst="rect">
            <a:avLst/>
          </a:prstGeom>
          <a:noFill/>
        </p:spPr>
        <p:txBody>
          <a:bodyPr wrap="square" rtlCol="0">
            <a:spAutoFit/>
          </a:bodyPr>
          <a:lstStyle/>
          <a:p>
            <a:r>
              <a:rPr lang="de-DE" sz="2000" b="1" i="1" dirty="0">
                <a:solidFill>
                  <a:schemeClr val="bg1"/>
                </a:solidFill>
                <a:hlinkClick r:id="rId2">
                  <a:extLst>
                    <a:ext uri="{A12FA001-AC4F-418D-AE19-62706E023703}">
                      <ahyp:hlinkClr xmlns:ahyp="http://schemas.microsoft.com/office/drawing/2018/hyperlinkcolor" val="tx"/>
                    </a:ext>
                  </a:extLst>
                </a:hlinkClick>
              </a:rPr>
              <a:t>Verschaffe dir einen Überblick!</a:t>
            </a:r>
          </a:p>
          <a:p>
            <a:endParaRPr lang="de-DE" sz="2000" i="1" dirty="0">
              <a:solidFill>
                <a:schemeClr val="bg1"/>
              </a:solidFill>
              <a:hlinkClick r:id="rId2">
                <a:extLst>
                  <a:ext uri="{A12FA001-AC4F-418D-AE19-62706E023703}">
                    <ahyp:hlinkClr xmlns:ahyp="http://schemas.microsoft.com/office/drawing/2018/hyperlinkcolor" val="tx"/>
                  </a:ext>
                </a:extLst>
              </a:hlinkClick>
            </a:endParaRPr>
          </a:p>
          <a:p>
            <a:r>
              <a:rPr lang="de-DE" sz="2000" i="1" dirty="0">
                <a:solidFill>
                  <a:schemeClr val="bg1"/>
                </a:solidFill>
                <a:hlinkClick r:id="rId2">
                  <a:extLst>
                    <a:ext uri="{A12FA001-AC4F-418D-AE19-62706E023703}">
                      <ahyp:hlinkClr xmlns:ahyp="http://schemas.microsoft.com/office/drawing/2018/hyperlinkcolor" val="tx"/>
                    </a:ext>
                  </a:extLst>
                </a:hlinkClick>
              </a:rPr>
              <a:t>Katholisch und evangelisch</a:t>
            </a:r>
          </a:p>
          <a:p>
            <a:r>
              <a:rPr lang="de-DE" sz="2000" dirty="0">
                <a:solidFill>
                  <a:srgbClr val="6968CC"/>
                </a:solidFill>
                <a:hlinkClick r:id="rId2">
                  <a:extLst>
                    <a:ext uri="{A12FA001-AC4F-418D-AE19-62706E023703}">
                      <ahyp:hlinkClr xmlns:ahyp="http://schemas.microsoft.com/office/drawing/2018/hyperlinkcolor" val="tx"/>
                    </a:ext>
                  </a:extLst>
                </a:hlinkClick>
              </a:rPr>
              <a:t>https://www.youtube.com/watch?v=66EWCqIJih0</a:t>
            </a:r>
            <a:r>
              <a:rPr lang="de-DE" sz="2000" dirty="0"/>
              <a:t> </a:t>
            </a:r>
            <a:r>
              <a:rPr lang="de-DE" sz="2000" i="1" dirty="0">
                <a:solidFill>
                  <a:schemeClr val="bg1"/>
                </a:solidFill>
              </a:rPr>
              <a:t>Was heißt katholisch?</a:t>
            </a:r>
          </a:p>
          <a:p>
            <a:r>
              <a:rPr lang="de-DE" sz="2000" i="1" dirty="0">
                <a:solidFill>
                  <a:schemeClr val="bg1"/>
                </a:solidFill>
                <a:hlinkClick r:id="rId3"/>
              </a:rPr>
              <a:t>https://www.youtube.com/watch?v=AToDOEAYRj8</a:t>
            </a:r>
            <a:r>
              <a:rPr lang="de-DE" sz="2000" i="1" dirty="0">
                <a:solidFill>
                  <a:schemeClr val="bg1"/>
                </a:solidFill>
              </a:rPr>
              <a:t> Die Reformation um Martin Luther einfach erklärt (</a:t>
            </a:r>
            <a:r>
              <a:rPr lang="de-DE" sz="2000" i="1" dirty="0" err="1">
                <a:solidFill>
                  <a:schemeClr val="bg1"/>
                </a:solidFill>
              </a:rPr>
              <a:t>explainity</a:t>
            </a:r>
            <a:r>
              <a:rPr lang="de-DE" sz="2000" i="1" dirty="0">
                <a:solidFill>
                  <a:schemeClr val="bg1"/>
                </a:solidFill>
              </a:rPr>
              <a:t>® Erklärvideo)</a:t>
            </a:r>
          </a:p>
          <a:p>
            <a:endParaRPr lang="de-DE" sz="2000" i="1" dirty="0">
              <a:solidFill>
                <a:schemeClr val="bg1"/>
              </a:solidFill>
            </a:endParaRPr>
          </a:p>
          <a:p>
            <a:r>
              <a:rPr lang="de-DE" sz="2000" i="1" u="sng" dirty="0">
                <a:solidFill>
                  <a:schemeClr val="bg1"/>
                </a:solidFill>
              </a:rPr>
              <a:t>Praktische Philosophie:</a:t>
            </a:r>
          </a:p>
          <a:p>
            <a:r>
              <a:rPr lang="de-DE" sz="2000" dirty="0">
                <a:hlinkClick r:id="rId4"/>
              </a:rPr>
              <a:t>https://www.youtube.com/watch?v=gu_KJhygf0Q&amp;list=PLn_RXXE1fMmOMLoCTsLpQ3_wd2tn1FYbM&amp;index=1</a:t>
            </a:r>
            <a:r>
              <a:rPr lang="de-DE" sz="2000" dirty="0"/>
              <a:t> </a:t>
            </a:r>
            <a:r>
              <a:rPr lang="de-DE" sz="2000" i="1" dirty="0">
                <a:solidFill>
                  <a:schemeClr val="bg1"/>
                </a:solidFill>
              </a:rPr>
              <a:t>ETHIK NACHHILFE - Fragen des täglichen Lebens | Ethik 1</a:t>
            </a:r>
          </a:p>
          <a:p>
            <a:r>
              <a:rPr lang="de-DE" sz="2000" dirty="0">
                <a:hlinkClick r:id="rId5"/>
              </a:rPr>
              <a:t>https://www.youtube.com/watch?v=AaYFlutWHfU&amp;list=PLn_RXXE1fMmOMLoCTsLpQ3_wd2tn1FYbM&amp;index=2</a:t>
            </a:r>
            <a:r>
              <a:rPr lang="de-DE" sz="2000" dirty="0"/>
              <a:t> </a:t>
            </a:r>
            <a:r>
              <a:rPr lang="de-DE" sz="2000" i="1" dirty="0">
                <a:solidFill>
                  <a:schemeClr val="bg1"/>
                </a:solidFill>
              </a:rPr>
              <a:t>Philosophie und Ethik: Disziplinen der Philosophie - 4 Fragen Kants | Ethik 2</a:t>
            </a:r>
          </a:p>
          <a:p>
            <a:endParaRPr lang="de-DE" sz="2400" i="1" dirty="0">
              <a:solidFill>
                <a:schemeClr val="bg1"/>
              </a:solidFill>
            </a:endParaRPr>
          </a:p>
        </p:txBody>
      </p:sp>
    </p:spTree>
    <p:extLst>
      <p:ext uri="{BB962C8B-B14F-4D97-AF65-F5344CB8AC3E}">
        <p14:creationId xmlns:p14="http://schemas.microsoft.com/office/powerpoint/2010/main" val="10235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VTI">
  <a:themeElements>
    <a:clrScheme name="">
      <a:dk1>
        <a:srgbClr val="000000"/>
      </a:dk1>
      <a:lt1>
        <a:srgbClr val="FFFFFF"/>
      </a:lt1>
      <a:dk2>
        <a:srgbClr val="242941"/>
      </a:dk2>
      <a:lt2>
        <a:srgbClr val="E2E8E5"/>
      </a:lt2>
      <a:accent1>
        <a:srgbClr val="C34D86"/>
      </a:accent1>
      <a:accent2>
        <a:srgbClr val="B13BA6"/>
      </a:accent2>
      <a:accent3>
        <a:srgbClr val="9D4DC3"/>
      </a:accent3>
      <a:accent4>
        <a:srgbClr val="6043B4"/>
      </a:accent4>
      <a:accent5>
        <a:srgbClr val="4D5FC3"/>
      </a:accent5>
      <a:accent6>
        <a:srgbClr val="3B7EB1"/>
      </a:accent6>
      <a:hlink>
        <a:srgbClr val="6968CC"/>
      </a:hlink>
      <a:folHlink>
        <a:srgbClr val="7F7F7F"/>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VTI" id="{35C4A07C-0176-4A32-9BCB-B016516853F0}" vid="{9B70D35C-BCA8-4715-BB49-8BE54A7FC07C}"/>
    </a:ext>
  </a:extLst>
</a:theme>
</file>

<file path=docProps/app.xml><?xml version="1.0" encoding="utf-8"?>
<Properties xmlns="http://schemas.openxmlformats.org/officeDocument/2006/extended-properties" xmlns:vt="http://schemas.openxmlformats.org/officeDocument/2006/docPropsVTypes">
  <TotalTime>0</TotalTime>
  <Words>518</Words>
  <Application>Microsoft Office PowerPoint</Application>
  <PresentationFormat>Breitbild</PresentationFormat>
  <Paragraphs>28</Paragraphs>
  <Slides>5</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5</vt:i4>
      </vt:variant>
    </vt:vector>
  </HeadingPairs>
  <TitlesOfParts>
    <vt:vector size="8" baseType="lpstr">
      <vt:lpstr>Calisto MT</vt:lpstr>
      <vt:lpstr>Wingdings 2</vt:lpstr>
      <vt:lpstr>SlateVTI</vt:lpstr>
      <vt:lpstr>Die Fächer  Evangelische und Katholische Religion  in der Einführungsphase der gymnasialen Oberstufe  </vt:lpstr>
      <vt:lpstr>            Die Fragen der Religionen sind die Fragen des Menschen:   Wer bin ich?  Wo komme ich her?  Wo gehe ich hin?  Was ist der Sinn des Lebens? Wie soll ich handeln? In der Jgst. 11 wird es um die gemeinsame Suche nach Antworten auf unsere Fragen zur… …Rolle von Mann und Frau damals und heute …Beziehung zu unseren Mitmenschen …Beziehung zu Gott, Glaube, Religion und Kirche damals und heute …Unantastbarkeit unserer Würde …Verantwortung für unsere Mitmenschen und für die Bewahrung unseres Planeten Erde …Freiheit des Menschen gehen.</vt:lpstr>
      <vt:lpstr>Du wirst im Unterricht der Fächer  Evangelische und Katholische Religion…   ..mit Texten, Musik, Filmen und Kunst zu den Themen analytisch arbeiten…  …der Bibel und Zeugnissen anderer Weltreligionen begegnen.  … kooperativ und kreativ mit deinen Mitschülern zusammenarbeiten.  … neue digitale Medien zur Informationsrecherche und Präsentation nutzen.  … deinen eigenen Standpunkt zu den Fragen des Menschen äußern, hinterfragen und vertreten.  …die Perspektive anderer Menschen versuchen einzunehmen.  … an Gesprächen und Diskussionen teilnehmen. </vt:lpstr>
      <vt:lpstr>Evangelische und Katholische Religion  Themen in der Jgst. 11 </vt:lpstr>
      <vt:lpstr>Wo liegt dann überhaupt der Unterschied  zwischen  evangelisch und katholisch? Was umfasst im Vergleich das Fach Praktische Philosophie?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Fach katholische Religion:  ,,Wo bin ich hier nur gelandet?’’</dc:title>
  <dc:creator>Jessica Losse</dc:creator>
  <cp:lastModifiedBy>Jessica Losse</cp:lastModifiedBy>
  <cp:revision>57</cp:revision>
  <cp:lastPrinted>2019-09-10T19:23:49Z</cp:lastPrinted>
  <dcterms:created xsi:type="dcterms:W3CDTF">2019-09-09T21:17:26Z</dcterms:created>
  <dcterms:modified xsi:type="dcterms:W3CDTF">2020-04-19T08:21:07Z</dcterms:modified>
</cp:coreProperties>
</file>